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56" r:id="rId2"/>
    <p:sldId id="257" r:id="rId3"/>
    <p:sldId id="352" r:id="rId4"/>
    <p:sldId id="364" r:id="rId5"/>
    <p:sldId id="365" r:id="rId6"/>
    <p:sldId id="366" r:id="rId7"/>
    <p:sldId id="367" r:id="rId8"/>
    <p:sldId id="346" r:id="rId9"/>
    <p:sldId id="357" r:id="rId10"/>
    <p:sldId id="358" r:id="rId11"/>
    <p:sldId id="359" r:id="rId12"/>
    <p:sldId id="360" r:id="rId13"/>
    <p:sldId id="368" r:id="rId14"/>
    <p:sldId id="374" r:id="rId15"/>
    <p:sldId id="375" r:id="rId16"/>
    <p:sldId id="376" r:id="rId17"/>
    <p:sldId id="377" r:id="rId18"/>
    <p:sldId id="378" r:id="rId19"/>
    <p:sldId id="379" r:id="rId20"/>
    <p:sldId id="380" r:id="rId21"/>
    <p:sldId id="381" r:id="rId22"/>
    <p:sldId id="382" r:id="rId23"/>
    <p:sldId id="350" r:id="rId24"/>
    <p:sldId id="351" r:id="rId25"/>
    <p:sldId id="328" r:id="rId26"/>
    <p:sldId id="329" r:id="rId27"/>
    <p:sldId id="330" r:id="rId28"/>
    <p:sldId id="331" r:id="rId29"/>
    <p:sldId id="273" r:id="rId30"/>
    <p:sldId id="316" r:id="rId31"/>
    <p:sldId id="338" r:id="rId32"/>
    <p:sldId id="340" r:id="rId33"/>
    <p:sldId id="341" r:id="rId34"/>
    <p:sldId id="361" r:id="rId35"/>
    <p:sldId id="362" r:id="rId36"/>
    <p:sldId id="363" r:id="rId37"/>
    <p:sldId id="274" r:id="rId38"/>
    <p:sldId id="275" r:id="rId39"/>
    <p:sldId id="308" r:id="rId40"/>
    <p:sldId id="289" r:id="rId41"/>
    <p:sldId id="285"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4"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477" autoAdjust="0"/>
    <p:restoredTop sz="87816" autoAdjust="0"/>
  </p:normalViewPr>
  <p:slideViewPr>
    <p:cSldViewPr snapToGrid="0" snapToObjects="1">
      <p:cViewPr varScale="1">
        <p:scale>
          <a:sx n="101" d="100"/>
          <a:sy n="101" d="100"/>
        </p:scale>
        <p:origin x="200" y="472"/>
      </p:cViewPr>
      <p:guideLst>
        <p:guide orient="horz" pos="2160"/>
        <p:guide pos="3840"/>
      </p:guideLst>
    </p:cSldViewPr>
  </p:slideViewPr>
  <p:notesTextViewPr>
    <p:cViewPr>
      <p:scale>
        <a:sx n="200" d="100"/>
        <a:sy n="20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7/15/22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النصّ الكتابي: </a:t>
            </a:r>
            <a:r>
              <a:rPr lang="ar-LB" sz="1800" b="0" i="0" u="none" strike="noStrike" baseline="30000" dirty="0">
                <a:solidFill>
                  <a:srgbClr val="24408E"/>
                </a:solidFill>
                <a:latin typeface="Arial" panose="020B0604020202020204" pitchFamily="34" charset="0"/>
              </a:rPr>
              <a:t>دانيال ٦.</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الفكرة الرئيسية: </a:t>
            </a:r>
            <a:r>
              <a:rPr lang="ar-LB" sz="1800" b="0" i="0" u="none" strike="noStrike" baseline="30000" dirty="0">
                <a:solidFill>
                  <a:srgbClr val="24408E"/>
                </a:solidFill>
                <a:latin typeface="Arial" panose="020B0604020202020204" pitchFamily="34" charset="0"/>
              </a:rPr>
              <a:t>أن يدرك الولد أن التصرف بعدائية ضعفٌ، و المسامحة قوةٌ. و أن يشعر برغبة في المسامحة و يندفع لعدم مبادلة الشر بالشر.   </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1" i="0" u="none" strike="noStrike" baseline="30000" dirty="0">
              <a:solidFill>
                <a:srgbClr val="24408E"/>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4408E"/>
              </a:solidFill>
              <a:latin typeface="Arial" panose="020B0604020202020204" pitchFamily="34" charset="0"/>
            </a:endParaRP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أطايب الملك</a:t>
            </a:r>
          </a:p>
          <a:p>
            <a:pPr algn="r"/>
            <a:r>
              <a:rPr lang="ar-LB" dirty="0"/>
              <a:t>أمرَ الملك خادمه أن يُقدِّم لهؤلاء الشبان طعامًا من أطايب الملك، أي لحمة، ودجاج، وخمر، بعد أن يقدّموا جزءاً منه للأوثان، لكن دانيال و أصدقائه رفضوا أن يتناولوه لأن الشريعة التي أعطاها الله لموسى حرَّمت أكله. لذلك طلب دانيال من الخادم أن يُحضر لهم الحبوب، والخضار والمياه فقط. </a:t>
            </a:r>
          </a:p>
          <a:p>
            <a:pPr algn="r"/>
            <a:endParaRPr lang="ar-LB" dirty="0"/>
          </a:p>
          <a:p>
            <a:pPr algn="r"/>
            <a:r>
              <a:rPr lang="ar-LB" dirty="0"/>
              <a:t>واظب دانيال وأصدقاؤه على تعلّم اللغة الكلدانيّة، وتناول الحبوب والخضار لمدَّة ثلاث سنوات. وحين طلب الملك رؤيتهم، وجدهم في صحَّة جيِّدة ومتفوّقين في العلم والحكمة، فعيِّنهُم مساعدين له في الحكم.</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24275792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الملك داريوس</a:t>
            </a:r>
          </a:p>
          <a:p>
            <a:pPr algn="r"/>
            <a:r>
              <a:rPr lang="ar-LB" dirty="0"/>
              <a:t>مات الملك نبوخذنصَّر واستلم الملك داريوس الحكم من بعده. </a:t>
            </a:r>
          </a:p>
          <a:p>
            <a:pPr algn="r"/>
            <a:r>
              <a:rPr lang="ar-LB" dirty="0"/>
              <a:t>أحب الملك داريوس دانيال كثيرًا، وعندما اختار ثلاثة وزراء ليكونوا مسؤولين، واختاره ليكون أحد  الوزراء الثلاث الذين عيّنهم. وقد تفوّق دانيال عليهم وعلى الرّؤساء في أمانته وطاعته للّه، ممّا أدّى الى شعورهم بالغيرة. فراحوا يبحثون كيف يوقعون السوء فيه، لكنّهم لم يجدوا علّةً فيه</a:t>
            </a:r>
          </a:p>
          <a:p>
            <a:pPr algn="r"/>
            <a:endParaRPr lang="ar-LB" dirty="0"/>
          </a:p>
          <a:p>
            <a:pPr algn="r"/>
            <a:r>
              <a:rPr lang="ar-LB" dirty="0"/>
              <a:t>علموا أن دانيال كان رجل صلاة، ويحبّ اللّه. فارتأوا أن يصدروا قانوناً ينصّ على أنّ كلّ شخصٍ يتعبّد، و يصلّي لغير الملك داريّوس، يُرمى في جبّ الأسود...</a:t>
            </a:r>
          </a:p>
          <a:p>
            <a:pPr algn="r"/>
            <a:r>
              <a:rPr lang="ar-LB" dirty="0"/>
              <a:t>وقد لاقى هذا الأمر قبولاً لدى هذا الأخير فوقّع عليه.</a:t>
            </a:r>
          </a:p>
          <a:p>
            <a:pPr algn="r"/>
            <a:r>
              <a:rPr lang="ar-LB" dirty="0"/>
              <a:t>إلّا أن دانيال لم يهتمّ للأمر، بل ظلّ يصلّي لإلهه كعادته، ثلاث مرّاتٍ في اليوم.   .</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284644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دانيال في جُبّ الأسود</a:t>
            </a:r>
          </a:p>
          <a:p>
            <a:pPr algn="r"/>
            <a:r>
              <a:rPr lang="ar-LB" dirty="0"/>
              <a:t>غضب الملك من نفسه لأنَّه كان يحب دانيال كثيرًا، واغتمَّ كثيرًا لأنَّ دانيال سيهلك بسبب توقيعه. حاول الملك جاهدًا كي ينجّي دانيال، وأخذ يفكِّر من الصباح إلى المساء في وسيلة لإنقاذه، لكنَّه لم يجد حلّاً. وهكذا ألقي دانيال في جب الأسود.</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664964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وفي الصباح الباكر، ذهب مسرعاً إلى الجب حيث أٌلقيَ دانيال، ليطمئنّ عليه، ولمّا اقترب منه، ناداه بصوت حزين: “يا دانيال، هل قدر إلهك الذي تعبده أن ينقذك من أفواه الأسود؟” </a:t>
            </a:r>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4157533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فأجابه قائلاً: “أيُّها الملك، لقد أرسل إلهي ملائكتهُ وسدّ أفواههم فلم أُصب بأذى، لأنّي وُجدتُ بريئًا قدام إلهي وقُدّامَك أيُّها الملك.” ففرح الملك كثيراً لسماع صوته وأمر بإصعاده من الجبّ.</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35268225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النهاية</a:t>
            </a:r>
          </a:p>
          <a:p>
            <a:pPr algn="r"/>
            <a:r>
              <a:rPr lang="ar-LB" dirty="0"/>
              <a:t>لم يبادل دانيال هؤلاء الرؤساء بتصرّف عدواني، بل سامحهم، وظلّ يصلّي إلى إلهه. هكذا نحن، يجب أن نتمثّل به في علاقتنا مع الله، من خلال المثابرة على الصّلاة، وعدم مبادلة الشرّ بالشّر.فالتصرف بعدوانيّة ضعف، والمسامحة قوّة.</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1037510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كتابهم المقدّس الخاص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مرتفع وواضح.</a:t>
            </a:r>
          </a:p>
          <a:p>
            <a:pPr marL="0" algn="r" defTabSz="914400" rtl="1" eaLnBrk="1" latinLnBrk="0" hangingPunct="1"/>
            <a:endParaRPr lang="ar-LB" dirty="0"/>
          </a:p>
          <a:p>
            <a:pPr marL="0" algn="r" defTabSz="914400" rtl="1" eaLnBrk="1" latinLnBrk="0" hangingPunct="1"/>
            <a:r>
              <a:rPr lang="ar-LB" b="1" dirty="0"/>
              <a:t>اشرح وطبِّق</a:t>
            </a:r>
          </a:p>
          <a:p>
            <a:pPr marL="171450" indent="-171450" algn="r" defTabSz="914400" rtl="1" eaLnBrk="1" latinLnBrk="0" hangingPunct="1">
              <a:buFont typeface="Arial" panose="020B0604020202020204" pitchFamily="34" charset="0"/>
              <a:buChar char="•"/>
            </a:pPr>
            <a:r>
              <a:rPr lang="ar-LB" b="1" u="sng" dirty="0"/>
              <a:t>كونوا لُطَفاءَ بَعْضكمْ نَحْو بعْضٍ:</a:t>
            </a:r>
            <a:r>
              <a:rPr lang="ar-LB" b="1" u="none" dirty="0"/>
              <a:t> </a:t>
            </a:r>
            <a:r>
              <a:rPr lang="ar-LB" dirty="0"/>
              <a:t>يدعونا الله أن نتعامل بمحبة ولطف مع بعضنا البعض، أي أن نكون لطفاء نحو الآخرين في تصرّفاتنا و أقوالنا.</a:t>
            </a:r>
          </a:p>
          <a:p>
            <a:pPr marL="171450" indent="-171450" algn="r" defTabSz="914400" rtl="1" eaLnBrk="1" latinLnBrk="0" hangingPunct="1">
              <a:buFont typeface="Arial" panose="020B0604020202020204" pitchFamily="34" charset="0"/>
              <a:buChar char="•"/>
            </a:pPr>
            <a:r>
              <a:rPr lang="ar-LB" b="1" u="sng" dirty="0"/>
              <a:t>شَفُوقِينَ مُتَسَامِحِينَ: </a:t>
            </a:r>
            <a:r>
              <a:rPr lang="ar-LB" dirty="0"/>
              <a:t>أي الابتعاد عناستخدام الكلمات الرديئة، والغضب، والمشاجرات، والمواقف السلبية نحو الآخرين، والتصرف بلطف ومحبّة.</a:t>
            </a:r>
          </a:p>
          <a:p>
            <a:pPr marL="171450" indent="-171450" algn="r" defTabSz="914400" rtl="1" eaLnBrk="1" latinLnBrk="0" hangingPunct="1">
              <a:buFont typeface="Arial" panose="020B0604020202020204" pitchFamily="34" charset="0"/>
              <a:buChar char="•"/>
            </a:pPr>
            <a:endParaRPr lang="ar-LB" dirty="0"/>
          </a:p>
          <a:p>
            <a:pPr marL="171450" indent="-171450" algn="r" defTabSz="914400" rtl="1" eaLnBrk="1" latinLnBrk="0" hangingPunct="1">
              <a:buFont typeface="Arial" panose="020B0604020202020204" pitchFamily="34" charset="0"/>
              <a:buChar char="•"/>
            </a:pPr>
            <a:r>
              <a:rPr lang="ar-LB" b="1" u="sng" dirty="0"/>
              <a:t>كَمَا سَامَحَكُمُ اللهُ أَيْضًا فِي الْمَسِيحِ: </a:t>
            </a:r>
            <a:r>
              <a:rPr lang="ar-LB" dirty="0"/>
              <a:t>كما سامحنا الله وعاملنا بمحبة، هكذا يجب أن نتعامل مع الآخرين. فالله أرسل ابنه يسوع ليموت من أجل خطايانا. إذاً علينا نحن أيضاً بدورنا، أن نتصرّف مع الآخرين بمحبة وتسامح.</a:t>
            </a:r>
          </a:p>
          <a:p>
            <a:pPr marL="0" indent="0" algn="r" defTabSz="914400" rtl="1" eaLnBrk="1" latinLnBrk="0" hangingPunct="1">
              <a:buFont typeface="Arial" panose="020B0604020202020204" pitchFamily="34" charset="0"/>
              <a:buNone/>
            </a:pPr>
            <a:endParaRPr lang="ar-LB" dirty="0"/>
          </a:p>
          <a:p>
            <a:pPr marL="0" indent="0" algn="r" defTabSz="914400" rtl="1" eaLnBrk="1" latinLnBrk="0" hangingPunct="1">
              <a:buFont typeface="Arial" panose="020B0604020202020204" pitchFamily="34" charset="0"/>
              <a:buNone/>
            </a:pPr>
            <a:r>
              <a:rPr lang="ar-LB" dirty="0"/>
              <a:t>كرِّر الآية عدَّة مرّات مع الأولاد.</a:t>
            </a:r>
          </a:p>
          <a:p>
            <a:pPr marL="0" indent="0" algn="r" defTabSz="914400" rtl="1" eaLnBrk="1" latinLnBrk="0" hangingPunct="1">
              <a:buFont typeface="Arial" panose="020B0604020202020204" pitchFamily="34" charset="0"/>
              <a:buNone/>
            </a:pP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لعبة لحفظ الآية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إقسم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اطبع الآية على ورقتَين، واعطِ كل فريق ورَقة.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أطلب منهم أن يقوموا بتلحين الآية على شكل ترنيمة.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أعطهم عشر دقائق لفعل ذلك.</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استمع إلى كلٍّ من الفريقين.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شجّعهم على ترنيمها مع التصفيق مرّة أو مرّتين.</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38</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أقلام عدد ٢ (كالتي تُستخدم للكتابة على السبورة) - أربع</a:t>
            </a:r>
          </a:p>
          <a:p>
            <a:pPr marL="0" algn="r" defTabSz="914400" rtl="1" eaLnBrk="1" latinLnBrk="0" hangingPunct="1"/>
            <a:r>
              <a:rPr lang="ar-LB" dirty="0"/>
              <a:t>حبال رفيعة ومتوسِّطة الطول (٣٠ إلى ٥٠ سم) لكل فريق - كرتون للرسم.</a:t>
            </a:r>
          </a:p>
          <a:p>
            <a:pPr marL="0" algn="r" defTabSz="914400" rtl="1" eaLnBrk="1" latinLnBrk="0" hangingPunct="1"/>
            <a:endParaRPr lang="ar-LB" dirty="0"/>
          </a:p>
          <a:p>
            <a:pPr marL="0" algn="r" defTabSz="914400" rtl="1" eaLnBrk="1" latinLnBrk="0" hangingPunct="1"/>
            <a:r>
              <a:rPr lang="ar-LB" dirty="0"/>
              <a:t>الشرح والتطبيق</a:t>
            </a:r>
            <a:endParaRPr lang="en-US" dirty="0"/>
          </a:p>
          <a:p>
            <a:pPr marL="171450" indent="-171450" algn="r" defTabSz="914400" rtl="1" eaLnBrk="1" latinLnBrk="0" hangingPunct="1">
              <a:buFont typeface="Arial" panose="020B0604020202020204" pitchFamily="34" charset="0"/>
              <a:buChar char="•"/>
            </a:pPr>
            <a:r>
              <a:rPr lang="ar-LB" dirty="0"/>
              <a:t>إقسم الأولاد إلى فريقين بحيث يتكوّن كلّ منه من أربعة أشخاص.</a:t>
            </a:r>
            <a:endParaRPr lang="en-US" dirty="0"/>
          </a:p>
          <a:p>
            <a:pPr marL="171450" indent="-171450" algn="r" defTabSz="914400" rtl="1" eaLnBrk="1" latinLnBrk="0" hangingPunct="1">
              <a:buFont typeface="Arial" panose="020B0604020202020204" pitchFamily="34" charset="0"/>
              <a:buChar char="•"/>
            </a:pPr>
            <a:r>
              <a:rPr lang="ar-LB" dirty="0"/>
              <a:t>اربط طرف كل حبل من الأربعة حبال بمنتصف القلم الكبير، ليصبح قلمًا ممسوكًا من منتصفه بأربعة حبال (كرِّر العمليَّة مع القلم الثاني).</a:t>
            </a:r>
            <a:endParaRPr lang="en-US" dirty="0"/>
          </a:p>
          <a:p>
            <a:pPr marL="171450" indent="-171450" algn="r" defTabSz="914400" rtl="1" eaLnBrk="1" latinLnBrk="0" hangingPunct="1">
              <a:buFont typeface="Arial" panose="020B0604020202020204" pitchFamily="34" charset="0"/>
              <a:buChar char="•"/>
            </a:pPr>
            <a:r>
              <a:rPr lang="ar-LB" dirty="0"/>
              <a:t>اطلب من الأولاد الأربعة بكل فريق أن يتوزَّعوا حول طاولتهم. ضع كرتونة في منتصف كل طاولَة.</a:t>
            </a:r>
            <a:endParaRPr lang="en-US" dirty="0"/>
          </a:p>
          <a:p>
            <a:pPr marL="171450" indent="-171450" algn="r" defTabSz="914400" rtl="1" eaLnBrk="1" latinLnBrk="0" hangingPunct="1">
              <a:buFont typeface="Arial" panose="020B0604020202020204" pitchFamily="34" charset="0"/>
              <a:buChar char="•"/>
            </a:pPr>
            <a:r>
              <a:rPr lang="ar-LB" dirty="0"/>
              <a:t>اطلب من الأولاد الأربعة في كل فريق أن يمسكوا الحبال الأربعة المعلَّقة بقلمهم وأن يحاولوا تحريك القلم والتحكُّم به، ثمَّ اطلب منهم أن يرسموا بيتًا أو وجهًا (يمكنك طلب الرسمة التي تريد).</a:t>
            </a:r>
          </a:p>
          <a:p>
            <a:pPr marL="171450" indent="-171450" algn="r" defTabSz="914400" rtl="1" eaLnBrk="1" latinLnBrk="0" hangingPunct="1">
              <a:buFont typeface="Arial" panose="020B0604020202020204" pitchFamily="34" charset="0"/>
              <a:buChar char="•"/>
            </a:pPr>
            <a:r>
              <a:rPr lang="ar-LB" dirty="0"/>
              <a:t>على الأولاد أن يتحكَّموا بالقلم ليستطيعوا الرَّسم على الورق أو على الكرتون. الفريق الذي ينتهي وتكون رسمته أجمل يكون الفريق الفائز.</a:t>
            </a:r>
          </a:p>
          <a:p>
            <a:pPr marL="0" indent="0" algn="r" defTabSz="914400" rtl="1" eaLnBrk="1" latinLnBrk="0" hangingPunct="1">
              <a:buFont typeface="Arial" panose="020B0604020202020204" pitchFamily="34" charset="0"/>
              <a:buNone/>
            </a:pPr>
            <a:endParaRPr lang="en-US" dirty="0"/>
          </a:p>
          <a:p>
            <a:pPr marL="0" indent="0" algn="r" defTabSz="914400" rtl="1" eaLnBrk="1" latinLnBrk="0" hangingPunct="1">
              <a:buFont typeface="Arial" panose="020B0604020202020204" pitchFamily="34" charset="0"/>
              <a:buNone/>
            </a:pPr>
            <a:r>
              <a:rPr lang="ar-LB" dirty="0"/>
              <a:t>ملاحظة: الوقت ليس مهمًا في هذه اللعبة، إنَّما الرسمة الأجمل هي من تحدِّد من هو الفريق الفائز.</a:t>
            </a:r>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39</a:t>
            </a:fld>
            <a:endParaRPr lang="en-LB"/>
          </a:p>
        </p:txBody>
      </p:sp>
    </p:spTree>
    <p:extLst>
      <p:ext uri="{BB962C8B-B14F-4D97-AF65-F5344CB8AC3E}">
        <p14:creationId xmlns:p14="http://schemas.microsoft.com/office/powerpoint/2010/main" val="7367504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أكواب كرتون، قلم أسود، خيط صوف، عيون بلاستيكيّة، صمغ.</a:t>
            </a:r>
          </a:p>
          <a:p>
            <a:pPr marL="0" algn="r" defTabSz="914400" rtl="1" eaLnBrk="1" latinLnBrk="0" hangingPunct="1"/>
            <a:endParaRPr lang="ar-LB" dirty="0"/>
          </a:p>
          <a:p>
            <a:pPr marL="0" algn="r" defTabSz="914400" rtl="1" eaLnBrk="1" latinLnBrk="0" hangingPunct="1"/>
            <a:r>
              <a:rPr lang="ar-LB" b="1" dirty="0"/>
              <a:t>شرح وتطبيق</a:t>
            </a:r>
          </a:p>
          <a:p>
            <a:pPr marL="171450" indent="-171450" algn="r" defTabSz="914400" rtl="1" eaLnBrk="1" latinLnBrk="0" hangingPunct="1">
              <a:buFont typeface="Arial" panose="020B0604020202020204" pitchFamily="34" charset="0"/>
              <a:buChar char="•"/>
            </a:pPr>
            <a:r>
              <a:rPr lang="ar-LB" dirty="0"/>
              <a:t>أحضر كوب الكرتون. </a:t>
            </a:r>
            <a:endParaRPr lang="en-US" dirty="0"/>
          </a:p>
          <a:p>
            <a:pPr marL="171450" indent="-171450" algn="r" defTabSz="914400" rtl="1" eaLnBrk="1" latinLnBrk="0" hangingPunct="1">
              <a:buFont typeface="Arial" panose="020B0604020202020204" pitchFamily="34" charset="0"/>
              <a:buChar char="•"/>
            </a:pPr>
            <a:r>
              <a:rPr lang="ar-LB" dirty="0"/>
              <a:t>قم بقص خيط الصوف إلى أجزاء متساوية. </a:t>
            </a:r>
            <a:endParaRPr lang="en-US" dirty="0"/>
          </a:p>
          <a:p>
            <a:pPr marL="171450" indent="-171450" algn="r" defTabSz="914400" rtl="1" eaLnBrk="1" latinLnBrk="0" hangingPunct="1">
              <a:buFont typeface="Arial" panose="020B0604020202020204" pitchFamily="34" charset="0"/>
              <a:buChar char="•"/>
            </a:pPr>
            <a:r>
              <a:rPr lang="ar-LB" dirty="0"/>
              <a:t>قم بلصق الخيطان على جانب الكوب، كما في الصورة أدناه. </a:t>
            </a:r>
            <a:endParaRPr lang="en-US" dirty="0"/>
          </a:p>
          <a:p>
            <a:pPr marL="171450" indent="-171450" algn="r" defTabSz="914400" rtl="1" eaLnBrk="1" latinLnBrk="0" hangingPunct="1">
              <a:buFont typeface="Arial" panose="020B0604020202020204" pitchFamily="34" charset="0"/>
              <a:buChar char="•"/>
            </a:pPr>
            <a:r>
              <a:rPr lang="ar-LB" dirty="0"/>
              <a:t>قم بلصق العيون البلاستيكيَّة، وارسم أنف وفم الأسد كما في الصورة أدناه. </a:t>
            </a:r>
            <a:endParaRPr lang="en-US" dirty="0"/>
          </a:p>
          <a:p>
            <a:pPr marL="171450" indent="-171450" algn="r" defTabSz="914400" rtl="1" eaLnBrk="1" latinLnBrk="0" hangingPunct="1">
              <a:buFont typeface="Arial" panose="020B0604020202020204" pitchFamily="34" charset="0"/>
              <a:buChar char="•"/>
            </a:pPr>
            <a:r>
              <a:rPr lang="ar-LB" dirty="0"/>
              <a:t>إلصق على كل من الجانبين كرتونة مقصوصة على شكل أذن. </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40</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dirty="0"/>
              <a:t>المواد المطلوبة: </a:t>
            </a:r>
            <a:r>
              <a:rPr lang="ar-LB" sz="1200" dirty="0"/>
              <a:t>صورة أسد (تجدها في المواد الإضافيّة).</a:t>
            </a:r>
          </a:p>
          <a:p>
            <a:pPr algn="r" rtl="1"/>
            <a:endParaRPr lang="ar-LB" sz="1200" dirty="0"/>
          </a:p>
          <a:p>
            <a:pPr algn="r" rtl="1"/>
            <a:r>
              <a:rPr lang="ar-LB" sz="1200" dirty="0"/>
              <a:t>مرحباً أيّها الأصدقاء، كيف حالكم اليوم؟ أنا سعيد/ة جداً أن نجتمع مرّة أخرى سويّاً ، سنتحدّث اليوم عن شخصيّة في الكتاب المقدّس أحبّها كثيراً، انظروا الصورة، ماذا ترون ؟ نعم، إنّه أسد، والآن هل عرف أحدكم عن من سنتحدّث؟ (اسمع الإجابات)</a:t>
            </a:r>
          </a:p>
          <a:p>
            <a:pPr algn="r" rtl="1"/>
            <a:r>
              <a:rPr lang="ar-LB" sz="1200" dirty="0"/>
              <a:t>قصّتنا اليوم تتحدّث عن شاب اسمه دانيال والأسود... نعم، ليس أسداً واحداً بل عدّة أسود. سنتعرّف أكثر عليه و ما حدث معه، لكن دعونا نبدأ أوّلاً بالصلاة.</a:t>
            </a:r>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المواد المطلوبة: </a:t>
            </a:r>
            <a:r>
              <a:rPr lang="ar-LB" dirty="0"/>
              <a:t>حقيبة ظهر- حجارة كبيرة - أوراق كبيرة - لاصق شفّاف.</a:t>
            </a:r>
          </a:p>
          <a:p>
            <a:pPr algn="r"/>
            <a:endParaRPr lang="ar-LB" dirty="0"/>
          </a:p>
          <a:p>
            <a:pPr algn="r"/>
            <a:r>
              <a:rPr lang="ar-LB" b="1" dirty="0"/>
              <a:t>شرح وتطبيق</a:t>
            </a:r>
          </a:p>
          <a:p>
            <a:pPr marL="171450" indent="-171450" algn="r" rtl="1">
              <a:buFont typeface="Arial" panose="020B0604020202020204" pitchFamily="34" charset="0"/>
              <a:buChar char="•"/>
            </a:pPr>
            <a:r>
              <a:rPr lang="ar-LB" b="0" dirty="0"/>
              <a:t>اكتب كل خطيّة من هذه الخطايا على ورقة (الكذب، الضرب، الكره، الغضب، الغيرة، التكلُّم بالسوء...)</a:t>
            </a:r>
          </a:p>
          <a:p>
            <a:pPr marL="171450" indent="-171450" algn="r" rtl="1">
              <a:buFont typeface="Arial" panose="020B0604020202020204" pitchFamily="34" charset="0"/>
              <a:buChar char="•"/>
            </a:pPr>
            <a:r>
              <a:rPr lang="ar-LB" b="0" dirty="0"/>
              <a:t>قم بلصق كل خطيَّة على حجر من الحجارة.</a:t>
            </a:r>
          </a:p>
          <a:p>
            <a:pPr marL="171450" indent="-171450" algn="r" rtl="1">
              <a:buFont typeface="Arial" panose="020B0604020202020204" pitchFamily="34" charset="0"/>
              <a:buChar char="•"/>
            </a:pPr>
            <a:r>
              <a:rPr lang="ar-LB" b="0" dirty="0"/>
              <a:t>اختر أحد الأولاد ليساعدك.</a:t>
            </a:r>
          </a:p>
          <a:p>
            <a:pPr marL="171450" indent="-171450" algn="r" rtl="1">
              <a:buFont typeface="Arial" panose="020B0604020202020204" pitchFamily="34" charset="0"/>
              <a:buChar char="•"/>
            </a:pPr>
            <a:r>
              <a:rPr lang="ar-LB" b="0" dirty="0"/>
              <a:t>ضع حقيبة الظهر الفارغة على كتفه.</a:t>
            </a:r>
          </a:p>
          <a:p>
            <a:pPr marL="171450" indent="-171450" algn="r" rtl="1">
              <a:buFont typeface="Arial" panose="020B0604020202020204" pitchFamily="34" charset="0"/>
              <a:buChar char="•"/>
            </a:pPr>
            <a:r>
              <a:rPr lang="ar-LB" b="0" dirty="0"/>
              <a:t>اطرح الأسئلة الموجودة أدناه على الولد.</a:t>
            </a:r>
          </a:p>
          <a:p>
            <a:pPr marL="171450" indent="-171450" algn="r" rtl="1">
              <a:buFont typeface="Arial" panose="020B0604020202020204" pitchFamily="34" charset="0"/>
              <a:buChar char="•"/>
            </a:pPr>
            <a:r>
              <a:rPr lang="ar-LB" b="0" dirty="0"/>
              <a:t>في كلِّ مرَّة تطرح عليه سؤالاً، ضع الحجر المكتوب عليه اسم الخطيَّة في الحقيبة.</a:t>
            </a:r>
          </a:p>
          <a:p>
            <a:pPr marL="171450" indent="-171450" algn="r" rtl="1">
              <a:buFont typeface="Arial" panose="020B0604020202020204" pitchFamily="34" charset="0"/>
              <a:buChar char="•"/>
            </a:pPr>
            <a:endParaRPr lang="ar-LB" b="1" dirty="0"/>
          </a:p>
          <a:p>
            <a:pPr marL="0" indent="0" algn="r" rtl="1">
              <a:buFont typeface="Arial" panose="020B0604020202020204" pitchFamily="34" charset="0"/>
              <a:buNone/>
            </a:pPr>
            <a:r>
              <a:rPr lang="ar-LB" b="1" dirty="0"/>
              <a:t>الأسئلة</a:t>
            </a:r>
          </a:p>
          <a:p>
            <a:pPr marL="0" indent="0" algn="r" rtl="1">
              <a:buFont typeface="Arial" panose="020B0604020202020204" pitchFamily="34" charset="0"/>
              <a:buNone/>
            </a:pPr>
            <a:r>
              <a:rPr lang="ar-LB" b="0" dirty="0"/>
              <a:t>١- هل كذبت يومًا ما؟ </a:t>
            </a:r>
          </a:p>
          <a:p>
            <a:pPr marL="0" indent="0" algn="r" rtl="1">
              <a:buFont typeface="Arial" panose="020B0604020202020204" pitchFamily="34" charset="0"/>
              <a:buNone/>
            </a:pPr>
            <a:r>
              <a:rPr lang="ar-LB" b="0" dirty="0"/>
              <a:t>٢- هل ضربت أحدًا يومًا؟</a:t>
            </a:r>
          </a:p>
          <a:p>
            <a:pPr marL="0" indent="0" algn="r" rtl="1">
              <a:buFont typeface="Arial" panose="020B0604020202020204" pitchFamily="34" charset="0"/>
              <a:buNone/>
            </a:pPr>
            <a:r>
              <a:rPr lang="ar-LB" b="0" dirty="0"/>
              <a:t>٣- هل يوجد في حياتك صديق أو شخص تكرهه كثيرًا، ولا تتمنّى أن تراه؟ </a:t>
            </a:r>
          </a:p>
          <a:p>
            <a:pPr marL="0" indent="0" algn="r" rtl="1">
              <a:buFont typeface="Arial" panose="020B0604020202020204" pitchFamily="34" charset="0"/>
              <a:buNone/>
            </a:pPr>
            <a:r>
              <a:rPr lang="ar-LB" b="0" dirty="0"/>
              <a:t>٤- هل شعرت بالغيرة من أحدهم يومًا؟ </a:t>
            </a:r>
          </a:p>
          <a:p>
            <a:pPr marL="0" indent="0" algn="r" rtl="1">
              <a:buFont typeface="Arial" panose="020B0604020202020204" pitchFamily="34" charset="0"/>
              <a:buNone/>
            </a:pPr>
            <a:r>
              <a:rPr lang="ar-LB" b="0" dirty="0"/>
              <a:t>٥- هل سبق لك أن غضبت كثيرًا؟ </a:t>
            </a:r>
          </a:p>
          <a:p>
            <a:pPr marL="0" indent="0" algn="r" rtl="1">
              <a:buFont typeface="Arial" panose="020B0604020202020204" pitchFamily="34" charset="0"/>
              <a:buNone/>
            </a:pPr>
            <a:r>
              <a:rPr lang="ar-LB" b="0" dirty="0"/>
              <a:t>٦- هل غضبك قادك إلى الصراخ في وجه أحدهم؟ </a:t>
            </a:r>
          </a:p>
          <a:p>
            <a:pPr marL="0" indent="0" algn="r" rtl="1">
              <a:buFont typeface="Arial" panose="020B0604020202020204" pitchFamily="34" charset="0"/>
              <a:buNone/>
            </a:pPr>
            <a:r>
              <a:rPr lang="ar-LB" b="0" dirty="0"/>
              <a:t>٧- هل تكلَّمت بالسوء عن أحد أصدقائك دون علمه؟ </a:t>
            </a:r>
          </a:p>
          <a:p>
            <a:pPr marL="0" indent="0" algn="r" rtl="1">
              <a:buFont typeface="Arial" panose="020B0604020202020204" pitchFamily="34" charset="0"/>
              <a:buNone/>
            </a:pPr>
            <a:r>
              <a:rPr lang="ar-LB" b="0" dirty="0"/>
              <a:t>٨- هل تشعر بأنك ما زلت قادرًا على حمل الحقيبة؟ </a:t>
            </a:r>
          </a:p>
          <a:p>
            <a:pPr marL="0" indent="0" algn="r" rtl="1">
              <a:buFont typeface="Arial" panose="020B0604020202020204" pitchFamily="34" charset="0"/>
              <a:buNone/>
            </a:pPr>
            <a:r>
              <a:rPr lang="ar-LB" b="0" dirty="0"/>
              <a:t>٩- هل تستطيع أن تخلد الى النوم، أو تدرس، أو تلعب والحقيبة هذه على ظهرك؟</a:t>
            </a:r>
          </a:p>
          <a:p>
            <a:pPr marL="0" indent="0" algn="r" rtl="1">
              <a:buFont typeface="Arial" panose="020B0604020202020204" pitchFamily="34" charset="0"/>
              <a:buNone/>
            </a:pPr>
            <a:r>
              <a:rPr lang="ar-LB" b="0" dirty="0"/>
              <a:t>١٠- ما رأيك لو أريحك منها و أحملها بدلاً عنك؟ (انزع الحقيبة عن ظهره).  </a:t>
            </a:r>
          </a:p>
          <a:p>
            <a:pPr marL="0" indent="0" algn="r" rtl="1">
              <a:buFont typeface="Arial" panose="020B0604020202020204" pitchFamily="34" charset="0"/>
              <a:buNone/>
            </a:pPr>
            <a:r>
              <a:rPr lang="ar-LB" b="0" dirty="0"/>
              <a:t>١١- والآن بماذا تشعر؟ (استمع إليه). </a:t>
            </a:r>
          </a:p>
          <a:p>
            <a:pPr marL="0" indent="0" algn="r" rtl="1">
              <a:buFont typeface="Arial" panose="020B0604020202020204" pitchFamily="34" charset="0"/>
              <a:buNone/>
            </a:pPr>
            <a:endParaRPr lang="ar-LB" b="1" dirty="0"/>
          </a:p>
          <a:p>
            <a:pPr marL="0" indent="0" algn="r" rtl="1">
              <a:buFont typeface="Arial" panose="020B0604020202020204" pitchFamily="34" charset="0"/>
              <a:buNone/>
            </a:pPr>
            <a:r>
              <a:rPr lang="ar-LB" b="1" dirty="0"/>
              <a:t>تطبيق في حياتنا</a:t>
            </a:r>
          </a:p>
          <a:p>
            <a:pPr marL="0" indent="0" algn="r" rtl="1">
              <a:buFont typeface="Arial" panose="020B0604020202020204" pitchFamily="34" charset="0"/>
              <a:buNone/>
            </a:pPr>
            <a:r>
              <a:rPr lang="ar-LB" b="0" dirty="0"/>
              <a:t>إن كثرة الخطايا في حياتنا ترهقنا وتتعبنا وتشعرنا بالحزن، ولكن الله يقول لنا: “ تعالوا إليَّ يا جميع المتعبين والثقيلي الأحمال وأنا أريحكم.”</a:t>
            </a:r>
          </a:p>
          <a:p>
            <a:pPr marL="0" indent="0" algn="r" rtl="1">
              <a:buFont typeface="Arial" panose="020B0604020202020204" pitchFamily="34" charset="0"/>
              <a:buNone/>
            </a:pPr>
            <a:r>
              <a:rPr lang="ar-LB" b="0" dirty="0"/>
              <a:t>الله يحبّنا ويريد أن يحمل الخطايا عنّا ويعطينا الراحة. فلنغمض </a:t>
            </a:r>
            <a:r>
              <a:rPr lang="ar-LB" b="0" baseline="0" dirty="0"/>
              <a:t>أعيننا</a:t>
            </a:r>
            <a:r>
              <a:rPr lang="ar-LB" b="0" dirty="0"/>
              <a:t> ونطلب من الرب أن يخلِّصنا من الخطايا وثقلها في حياتنا (شجِّع الأولاد على الصّلاة).</a:t>
            </a:r>
          </a:p>
          <a:p>
            <a:pPr marL="0" indent="0" algn="r" rtl="1">
              <a:buFont typeface="Arial" panose="020B0604020202020204" pitchFamily="34" charset="0"/>
              <a:buNone/>
            </a:pPr>
            <a:endParaRPr lang="ar-LB" b="1" dirty="0"/>
          </a:p>
          <a:p>
            <a:pPr marL="0" indent="0" algn="r" rtl="1">
              <a:buFont typeface="Arial" panose="020B0604020202020204" pitchFamily="34" charset="0"/>
              <a:buNone/>
            </a:pPr>
            <a:r>
              <a:rPr lang="ar-LB" b="1" dirty="0"/>
              <a:t>أطلب من الأولاد أن يردِّدوا هذه الصلاة من بعدك:</a:t>
            </a:r>
          </a:p>
          <a:p>
            <a:pPr marL="0" indent="0" algn="r" rtl="1">
              <a:buFont typeface="Arial" panose="020B0604020202020204" pitchFamily="34" charset="0"/>
              <a:buNone/>
            </a:pPr>
            <a:r>
              <a:rPr lang="ar-LB" b="0" dirty="0"/>
              <a:t>“ أيّها الرب يسوع، أطلب إليك أن تدخل حياتي وتزيل عنّي الخطيّة و حملها الثقيل، امنحني قوّةً كي أسامح لآخرين كما سامحتني، وأعنّي كي أحيا لك مدى الحياة. </a:t>
            </a:r>
          </a:p>
          <a:p>
            <a:pPr marL="0" indent="0" algn="r" rtl="1">
              <a:buFont typeface="Arial" panose="020B0604020202020204" pitchFamily="34" charset="0"/>
              <a:buNone/>
            </a:pPr>
            <a:r>
              <a:rPr lang="ar-LB" b="0" dirty="0"/>
              <a:t>شكراً لك يا ربّ لأنك غفرت لي وأزلت عنّي كل الخطايا،آمين”</a:t>
            </a:r>
          </a:p>
          <a:p>
            <a:pPr marL="0" indent="0" algn="r" rtl="1">
              <a:buFont typeface="Arial" panose="020B0604020202020204" pitchFamily="34" charset="0"/>
              <a:buNone/>
            </a:pPr>
            <a:endParaRPr lang="ar-LB" b="1"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1227236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en-GB" sz="1800" b="0" i="0" u="none" strike="noStrike" baseline="30000" dirty="0">
                <a:solidFill>
                  <a:srgbClr val="24408E"/>
                </a:solidFill>
                <a:latin typeface="Arial" panose="020B0604020202020204" pitchFamily="34" charset="0"/>
              </a:rPr>
              <a:t>- ١ -</a:t>
            </a:r>
          </a:p>
          <a:p>
            <a:pPr marR="0" algn="ctr" rtl="1"/>
            <a:r>
              <a:rPr lang="ar-LB" sz="1800" b="0" i="0" u="none" strike="noStrike" baseline="30000" dirty="0">
                <a:solidFill>
                  <a:srgbClr val="24408E"/>
                </a:solidFill>
                <a:latin typeface="Arial" panose="020B0604020202020204" pitchFamily="34" charset="0"/>
              </a:rPr>
              <a:t>يمكن... يمكن تفتكرالقوّة           إنَّك تضرب رفقاتَك</a:t>
            </a:r>
          </a:p>
          <a:p>
            <a:pPr marR="0" algn="ctr" rtl="1"/>
            <a:r>
              <a:rPr lang="ar-LB" sz="1800" b="0" i="0" u="none" strike="noStrike" baseline="30000" dirty="0">
                <a:solidFill>
                  <a:srgbClr val="24408E"/>
                </a:solidFill>
                <a:latin typeface="Arial" panose="020B0604020202020204" pitchFamily="34" charset="0"/>
              </a:rPr>
              <a:t>ولمّا يصير شي مشكل              تْخوفُن بعضلاتَك</a:t>
            </a:r>
          </a:p>
          <a:p>
            <a:pPr marR="0" algn="ctr" rtl="1"/>
            <a:r>
              <a:rPr lang="ar-LB" sz="1800" b="0" i="0" u="none" strike="noStrike" baseline="30000" dirty="0">
                <a:solidFill>
                  <a:srgbClr val="24408E"/>
                </a:solidFill>
                <a:latin typeface="Arial" panose="020B0604020202020204" pitchFamily="34" charset="0"/>
              </a:rPr>
              <a:t>أو تلعب كاراتيه                     وتِخْيِلنَا بحراكاتَك</a:t>
            </a:r>
          </a:p>
          <a:p>
            <a:pPr marR="0" algn="ctr" rtl="1"/>
            <a:r>
              <a:rPr lang="ar-LB" sz="1800" b="0" i="0" u="none" strike="noStrike" baseline="30000" dirty="0">
                <a:solidFill>
                  <a:srgbClr val="24408E"/>
                </a:solidFill>
                <a:latin typeface="Arial" panose="020B0604020202020204" pitchFamily="34" charset="0"/>
              </a:rPr>
              <a:t>الحقيقة مش هيك                    يا شاطر عيد حساباتَك </a:t>
            </a:r>
          </a:p>
          <a:p>
            <a:pPr marR="0" algn="ctr" rtl="1"/>
            <a:r>
              <a:rPr lang="ar-LB" sz="1200" b="0" i="0" u="none" strike="noStrike" baseline="30000" dirty="0">
                <a:solidFill>
                  <a:srgbClr val="24408E"/>
                </a:solidFill>
                <a:latin typeface="Arial" panose="020B0604020202020204" pitchFamily="34" charset="0"/>
              </a:rPr>
              <a:t> - القرار -</a:t>
            </a:r>
          </a:p>
          <a:p>
            <a:pPr marR="0" algn="ctr" rtl="1"/>
            <a:r>
              <a:rPr lang="ar-LB" sz="1200" b="0" i="0" u="none" strike="noStrike" baseline="30000" dirty="0">
                <a:solidFill>
                  <a:srgbClr val="24408E"/>
                </a:solidFill>
                <a:latin typeface="Arial" panose="020B0604020202020204" pitchFamily="34" charset="0"/>
              </a:rPr>
              <a:t>القوّة مش بالضَّرب                    القوّة بالمحبة</a:t>
            </a:r>
          </a:p>
          <a:p>
            <a:pPr marR="0" algn="ctr" rtl="1"/>
            <a:r>
              <a:rPr lang="ar-LB" sz="1200" b="0" i="0" u="none" strike="noStrike" baseline="30000" dirty="0">
                <a:solidFill>
                  <a:srgbClr val="24408E"/>
                </a:solidFill>
                <a:latin typeface="Arial" panose="020B0604020202020204" pitchFamily="34" charset="0"/>
              </a:rPr>
              <a:t>مش بالصوت العالي                باللطف وبالمودِّة</a:t>
            </a:r>
          </a:p>
          <a:p>
            <a:pPr marR="0" algn="ctr" rtl="1"/>
            <a:r>
              <a:rPr lang="ar-LB" sz="1200" b="0" i="0" u="none" strike="noStrike" baseline="30000" dirty="0">
                <a:solidFill>
                  <a:srgbClr val="24408E"/>
                </a:solidFill>
                <a:latin typeface="Arial" panose="020B0604020202020204" pitchFamily="34" charset="0"/>
              </a:rPr>
              <a:t>لمَّا بسامح عدُوي                    بوصَل لأعلى قمِّة</a:t>
            </a:r>
          </a:p>
          <a:p>
            <a:pPr marR="0" algn="ctr" rtl="1"/>
            <a:r>
              <a:rPr lang="ar-LB" sz="1200" b="0" i="0" u="none" strike="noStrike" baseline="30000" dirty="0">
                <a:solidFill>
                  <a:srgbClr val="24408E"/>
                </a:solidFill>
                <a:latin typeface="Arial" panose="020B0604020202020204" pitchFamily="34" charset="0"/>
              </a:rPr>
              <a:t>أبداً ما بكون ضعيف                بالعكس هيدي القوِّة</a:t>
            </a:r>
            <a:r>
              <a:rPr lang="ar-LB" sz="1200" kern="1200" dirty="0">
                <a:solidFill>
                  <a:schemeClr val="tx1"/>
                </a:solidFill>
                <a:effectLst/>
                <a:latin typeface="+mn-lt"/>
                <a:ea typeface="+mn-ea"/>
                <a:cs typeface="+mn-cs"/>
              </a:rPr>
              <a:t> </a:t>
            </a:r>
          </a:p>
          <a:p>
            <a:pPr marR="0" algn="ctr" rtl="1"/>
            <a:r>
              <a:rPr lang="en-GB" sz="1200" b="0" i="0" u="none" strike="noStrike" baseline="30000" dirty="0">
                <a:solidFill>
                  <a:srgbClr val="24408E"/>
                </a:solidFill>
                <a:latin typeface="Arial" panose="020B0604020202020204" pitchFamily="34" charset="0"/>
              </a:rPr>
              <a:t>- ٢ -</a:t>
            </a:r>
          </a:p>
          <a:p>
            <a:pPr marR="0" algn="ctr" rtl="1"/>
            <a:r>
              <a:rPr lang="ar-LB" sz="1200" b="0" i="0" u="none" strike="noStrike" baseline="30000" dirty="0">
                <a:solidFill>
                  <a:srgbClr val="24408E"/>
                </a:solidFill>
                <a:latin typeface="Arial" panose="020B0604020202020204" pitchFamily="34" charset="0"/>
              </a:rPr>
              <a:t>لازم... أنا لازم دايماً صلِّي        تَحِب حتى عدوِّي</a:t>
            </a:r>
          </a:p>
          <a:p>
            <a:pPr marR="0" algn="ctr" rtl="1"/>
            <a:r>
              <a:rPr lang="ar-LB" sz="1200" b="0" i="0" u="none" strike="noStrike" baseline="30000" dirty="0">
                <a:solidFill>
                  <a:srgbClr val="24408E"/>
                </a:solidFill>
                <a:latin typeface="Arial" panose="020B0604020202020204" pitchFamily="34" charset="0"/>
              </a:rPr>
              <a:t>متل ما يسوع حَبني                 وغَفرلي كل ذنوبي</a:t>
            </a:r>
          </a:p>
          <a:p>
            <a:pPr marR="0" algn="ctr" rtl="1"/>
            <a:r>
              <a:rPr lang="ar-LB" sz="1200" b="0" i="0" u="none" strike="noStrike" baseline="30000" dirty="0">
                <a:solidFill>
                  <a:srgbClr val="24408E"/>
                </a:solidFill>
                <a:latin typeface="Arial" panose="020B0604020202020204" pitchFamily="34" charset="0"/>
              </a:rPr>
              <a:t>سامح كل الإذيوني                  وامشي عطريقه</a:t>
            </a:r>
          </a:p>
          <a:p>
            <a:pPr marR="0" algn="ctr" rtl="1"/>
            <a:r>
              <a:rPr lang="ar-LB" sz="1200" b="0" i="0" u="none" strike="noStrike" baseline="30000" dirty="0">
                <a:solidFill>
                  <a:srgbClr val="24408E"/>
                </a:solidFill>
                <a:latin typeface="Arial" panose="020B0604020202020204" pitchFamily="34" charset="0"/>
              </a:rPr>
              <a:t>أنا متله بدِّي كون                    وديع ومليان محبة </a:t>
            </a:r>
          </a:p>
          <a:p>
            <a:pPr marR="0" algn="ctr" rtl="1"/>
            <a:endParaRPr lang="ar-LB" sz="1200" b="0" i="0" u="none" strike="noStrike" kern="1200" baseline="30000" dirty="0">
              <a:solidFill>
                <a:srgbClr val="24408E"/>
              </a:solidFill>
              <a:effectLst/>
              <a:latin typeface="Arial" panose="020B0604020202020204" pitchFamily="34" charset="0"/>
              <a:ea typeface="+mn-ea"/>
              <a:cs typeface="+mn-cs"/>
            </a:endParaRPr>
          </a:p>
          <a:p>
            <a:pPr marR="0" algn="ct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937305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 ١ -</a:t>
            </a:r>
          </a:p>
          <a:p>
            <a:pPr algn="ctr"/>
            <a:r>
              <a:rPr lang="ar-LB" sz="1200" kern="1200" dirty="0">
                <a:solidFill>
                  <a:schemeClr val="tx1"/>
                </a:solidFill>
                <a:effectLst/>
                <a:latin typeface="+mn-lt"/>
                <a:ea typeface="+mn-ea"/>
                <a:cs typeface="+mn-cs"/>
              </a:rPr>
              <a:t>قاعِد لوحدي، ببلد جديد مَسبي </a:t>
            </a:r>
          </a:p>
          <a:p>
            <a:pPr algn="ctr"/>
            <a:r>
              <a:rPr lang="ar-LB" sz="1200" kern="1200" dirty="0">
                <a:solidFill>
                  <a:schemeClr val="tx1"/>
                </a:solidFill>
                <a:effectLst/>
                <a:latin typeface="+mn-lt"/>
                <a:ea typeface="+mn-ea"/>
                <a:cs typeface="+mn-cs"/>
              </a:rPr>
              <a:t>حاسس حالي وحيد، بشكلي وحتّى لبسي </a:t>
            </a:r>
          </a:p>
          <a:p>
            <a:pPr algn="ctr"/>
            <a:r>
              <a:rPr lang="ar-LB" sz="1200" kern="1200" dirty="0">
                <a:solidFill>
                  <a:schemeClr val="tx1"/>
                </a:solidFill>
                <a:effectLst/>
                <a:latin typeface="+mn-lt"/>
                <a:ea typeface="+mn-ea"/>
                <a:cs typeface="+mn-cs"/>
              </a:rPr>
              <a:t>عم يحكوا لغة صعبي، ما بفهم ولا كلمة</a:t>
            </a:r>
          </a:p>
          <a:p>
            <a:pPr algn="ctr"/>
            <a:r>
              <a:rPr lang="ar-LB" sz="1200" kern="1200" dirty="0">
                <a:solidFill>
                  <a:schemeClr val="tx1"/>
                </a:solidFill>
                <a:effectLst/>
                <a:latin typeface="+mn-lt"/>
                <a:ea typeface="+mn-ea"/>
                <a:cs typeface="+mn-cs"/>
              </a:rPr>
              <a:t>رَح خبركن أكتر يا أصحابي عن قصتي</a:t>
            </a:r>
          </a:p>
          <a:p>
            <a:pPr algn="ctr"/>
            <a:r>
              <a:rPr lang="ar-LB" sz="1200" kern="1200" dirty="0">
                <a:solidFill>
                  <a:schemeClr val="tx1"/>
                </a:solidFill>
                <a:effectLst/>
                <a:latin typeface="+mn-lt"/>
                <a:ea typeface="+mn-ea"/>
                <a:cs typeface="+mn-cs"/>
              </a:rPr>
              <a:t>أنا إسمي دانيال، حلو وما حدا قدِّي</a:t>
            </a:r>
          </a:p>
          <a:p>
            <a:pPr algn="ctr"/>
            <a:r>
              <a:rPr lang="ar-LB" sz="1200" kern="1200" dirty="0">
                <a:solidFill>
                  <a:schemeClr val="tx1"/>
                </a:solidFill>
                <a:effectLst/>
                <a:latin typeface="+mn-lt"/>
                <a:ea typeface="+mn-ea"/>
                <a:cs typeface="+mn-cs"/>
              </a:rPr>
              <a:t>متعَلِّم أحسن علم مدرَّب وقوي جسمي</a:t>
            </a:r>
          </a:p>
          <a:p>
            <a:pPr algn="ctr"/>
            <a:r>
              <a:rPr lang="ar-LB" sz="1200" kern="1200" dirty="0">
                <a:solidFill>
                  <a:schemeClr val="tx1"/>
                </a:solidFill>
                <a:effectLst/>
                <a:latin typeface="+mn-lt"/>
                <a:ea typeface="+mn-ea"/>
                <a:cs typeface="+mn-cs"/>
              </a:rPr>
              <a:t>فجأة صرت أسير، غيرولي حتّى إسمي</a:t>
            </a:r>
          </a:p>
          <a:p>
            <a:pPr algn="ctr"/>
            <a:r>
              <a:rPr lang="ar-LB" sz="1200" kern="1200" dirty="0">
                <a:solidFill>
                  <a:schemeClr val="tx1"/>
                </a:solidFill>
                <a:effectLst/>
                <a:latin typeface="+mn-lt"/>
                <a:ea typeface="+mn-ea"/>
                <a:cs typeface="+mn-cs"/>
              </a:rPr>
              <a:t>لكن برغم الضيق، في صوت بقلبي قلِّي</a:t>
            </a:r>
          </a:p>
          <a:p>
            <a:pPr algn="ct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 القرار -</a:t>
            </a:r>
          </a:p>
          <a:p>
            <a:pPr algn="ctr"/>
            <a:r>
              <a:rPr lang="ar-LB" sz="1200" kern="1200" dirty="0">
                <a:solidFill>
                  <a:schemeClr val="tx1"/>
                </a:solidFill>
                <a:effectLst/>
                <a:latin typeface="+mn-lt"/>
                <a:ea typeface="+mn-ea"/>
                <a:cs typeface="+mn-cs"/>
              </a:rPr>
              <a:t>دانيال دانيال انتَ مش لوحدك</a:t>
            </a:r>
          </a:p>
          <a:p>
            <a:pPr algn="ctr"/>
            <a:r>
              <a:rPr lang="ar-LB" sz="1200" kern="1200" dirty="0">
                <a:solidFill>
                  <a:schemeClr val="tx1"/>
                </a:solidFill>
                <a:effectLst/>
                <a:latin typeface="+mn-lt"/>
                <a:ea typeface="+mn-ea"/>
                <a:cs typeface="+mn-cs"/>
              </a:rPr>
              <a:t>تذكّر إنِّي وعدتك رح ابقى دايماً حدَّك</a:t>
            </a:r>
          </a:p>
          <a:p>
            <a:pPr algn="ctr"/>
            <a:r>
              <a:rPr lang="ar-LB" sz="1200" kern="1200" dirty="0">
                <a:solidFill>
                  <a:schemeClr val="tx1"/>
                </a:solidFill>
                <a:effectLst/>
                <a:latin typeface="+mn-lt"/>
                <a:ea typeface="+mn-ea"/>
                <a:cs typeface="+mn-cs"/>
              </a:rPr>
              <a:t>بقدر كون صديقك وبالوحدة أنا رفيقك</a:t>
            </a:r>
          </a:p>
          <a:p>
            <a:pPr algn="ctr"/>
            <a:r>
              <a:rPr lang="ar-LB" sz="1200" kern="1200" dirty="0">
                <a:solidFill>
                  <a:schemeClr val="tx1"/>
                </a:solidFill>
                <a:effectLst/>
                <a:latin typeface="+mn-lt"/>
                <a:ea typeface="+mn-ea"/>
                <a:cs typeface="+mn-cs"/>
              </a:rPr>
              <a:t>لو حتى خسرت أهلك ما تنسى إنّي بيَّك</a:t>
            </a:r>
          </a:p>
          <a:p>
            <a:pPr algn="ctr"/>
            <a:r>
              <a:rPr lang="ar-LB" sz="1200" kern="1200" dirty="0">
                <a:solidFill>
                  <a:schemeClr val="tx1"/>
                </a:solidFill>
                <a:effectLst/>
                <a:latin typeface="+mn-lt"/>
                <a:ea typeface="+mn-ea"/>
                <a:cs typeface="+mn-cs"/>
              </a:rPr>
              <a:t>غالي عقلبي صديقي يلّلي بحبَّك </a:t>
            </a:r>
          </a:p>
          <a:p>
            <a:pPr algn="ct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 ٢ -</a:t>
            </a:r>
          </a:p>
          <a:p>
            <a:pPr algn="ctr"/>
            <a:r>
              <a:rPr lang="ar-LB" sz="1200" kern="1200" dirty="0">
                <a:solidFill>
                  <a:schemeClr val="tx1"/>
                </a:solidFill>
                <a:effectLst/>
                <a:latin typeface="+mn-lt"/>
                <a:ea typeface="+mn-ea"/>
                <a:cs typeface="+mn-cs"/>
              </a:rPr>
              <a:t>وبيوم من الإيام، أخذ الملك قرار</a:t>
            </a:r>
          </a:p>
          <a:p>
            <a:pPr algn="ctr"/>
            <a:r>
              <a:rPr lang="ar-LB" sz="1200" kern="1200" dirty="0">
                <a:solidFill>
                  <a:schemeClr val="tx1"/>
                </a:solidFill>
                <a:effectLst/>
                <a:latin typeface="+mn-lt"/>
                <a:ea typeface="+mn-ea"/>
                <a:cs typeface="+mn-cs"/>
              </a:rPr>
              <a:t>ممنوع إنِّي صلِّي أو أطلب من الله</a:t>
            </a:r>
          </a:p>
          <a:p>
            <a:pPr algn="ctr"/>
            <a:r>
              <a:rPr lang="ar-LB" sz="1200" kern="1200" dirty="0">
                <a:solidFill>
                  <a:schemeClr val="tx1"/>
                </a:solidFill>
                <a:effectLst/>
                <a:latin typeface="+mn-lt"/>
                <a:ea typeface="+mn-ea"/>
                <a:cs typeface="+mn-cs"/>
              </a:rPr>
              <a:t>وإذا خالفت الأوامر الأسود منتظرة</a:t>
            </a:r>
          </a:p>
          <a:p>
            <a:pPr algn="ctr"/>
            <a:r>
              <a:rPr lang="ar-LB" sz="1200" kern="1200" dirty="0">
                <a:solidFill>
                  <a:schemeClr val="tx1"/>
                </a:solidFill>
                <a:effectLst/>
                <a:latin typeface="+mn-lt"/>
                <a:ea typeface="+mn-ea"/>
                <a:cs typeface="+mn-cs"/>
              </a:rPr>
              <a:t>جوعانة كتير كتير وفاتحة تمَّا</a:t>
            </a:r>
          </a:p>
          <a:p>
            <a:pPr algn="ctr"/>
            <a:r>
              <a:rPr lang="ar-LB" sz="1200" kern="1200" dirty="0">
                <a:solidFill>
                  <a:schemeClr val="tx1"/>
                </a:solidFill>
                <a:effectLst/>
                <a:latin typeface="+mn-lt"/>
                <a:ea typeface="+mn-ea"/>
                <a:cs typeface="+mn-cs"/>
              </a:rPr>
              <a:t>المنظر كان مخيف بس مش رح وقِّف صلِّي</a:t>
            </a:r>
          </a:p>
          <a:p>
            <a:pPr algn="ctr"/>
            <a:r>
              <a:rPr lang="ar-LB" sz="1200" kern="1200" dirty="0">
                <a:solidFill>
                  <a:schemeClr val="tx1"/>
                </a:solidFill>
                <a:effectLst/>
                <a:latin typeface="+mn-lt"/>
                <a:ea typeface="+mn-ea"/>
                <a:cs typeface="+mn-cs"/>
              </a:rPr>
              <a:t>هيدا كان قراري لو حتّى خسرت عمري</a:t>
            </a:r>
          </a:p>
          <a:p>
            <a:pPr algn="ctr"/>
            <a:r>
              <a:rPr lang="ar-LB" sz="1200" kern="1200" dirty="0">
                <a:solidFill>
                  <a:schemeClr val="tx1"/>
                </a:solidFill>
                <a:effectLst/>
                <a:latin typeface="+mn-lt"/>
                <a:ea typeface="+mn-ea"/>
                <a:cs typeface="+mn-cs"/>
              </a:rPr>
              <a:t>ومن جبّ الأسود إلهي يلِّلي بيحبني</a:t>
            </a:r>
          </a:p>
          <a:p>
            <a:pPr algn="ctr"/>
            <a:r>
              <a:rPr lang="ar-LB" sz="1200" kern="1200" dirty="0">
                <a:solidFill>
                  <a:schemeClr val="tx1"/>
                </a:solidFill>
                <a:effectLst/>
                <a:latin typeface="+mn-lt"/>
                <a:ea typeface="+mn-ea"/>
                <a:cs typeface="+mn-cs"/>
              </a:rPr>
              <a:t>سمعته من بعيد عم ينده عم بيقلّي</a:t>
            </a:r>
          </a:p>
        </p:txBody>
      </p:sp>
      <p:sp>
        <p:nvSpPr>
          <p:cNvPr id="4" name="Slide Number Placeholder 3"/>
          <p:cNvSpPr>
            <a:spLocks noGrp="1"/>
          </p:cNvSpPr>
          <p:nvPr>
            <p:ph type="sldNum" sz="quarter" idx="5"/>
          </p:nvPr>
        </p:nvSpPr>
        <p:spPr/>
        <p:txBody>
          <a:bodyPr/>
          <a:lstStyle/>
          <a:p>
            <a:fld id="{0A31E068-D99C-E840-A98D-6E78081BD850}" type="slidenum">
              <a:rPr lang="en-LB" smtClean="0"/>
              <a:t>9</a:t>
            </a:fld>
            <a:endParaRPr lang="en-LB"/>
          </a:p>
        </p:txBody>
      </p:sp>
    </p:spTree>
    <p:extLst>
      <p:ext uri="{BB962C8B-B14F-4D97-AF65-F5344CB8AC3E}">
        <p14:creationId xmlns:p14="http://schemas.microsoft.com/office/powerpoint/2010/main" val="453977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أنا كتير مُميَّز بِنَظَرْالرَّب</a:t>
            </a:r>
          </a:p>
          <a:p>
            <a:pPr algn="ctr"/>
            <a:r>
              <a:rPr lang="ar-LB" sz="1200" kern="1200" dirty="0">
                <a:solidFill>
                  <a:schemeClr val="tx1"/>
                </a:solidFill>
                <a:effectLst/>
                <a:latin typeface="+mn-lt"/>
                <a:ea typeface="+mn-ea"/>
                <a:cs typeface="+mn-cs"/>
              </a:rPr>
              <a:t> هوِّ اللِّي خَلَقْني بِدِقَّة وبِحُبْ</a:t>
            </a:r>
          </a:p>
          <a:p>
            <a:pPr algn="ctr"/>
            <a:r>
              <a:rPr lang="ar-LB" sz="1200" kern="1200" dirty="0">
                <a:solidFill>
                  <a:schemeClr val="tx1"/>
                </a:solidFill>
                <a:effectLst/>
                <a:latin typeface="+mn-lt"/>
                <a:ea typeface="+mn-ea"/>
                <a:cs typeface="+mn-cs"/>
              </a:rPr>
              <a:t>بيَعْرِف كُل أفكاري وكُل كلمة علسَاني</a:t>
            </a:r>
          </a:p>
          <a:p>
            <a:pPr algn="ctr"/>
            <a:r>
              <a:rPr lang="ar-LB" sz="1200" kern="1200" dirty="0">
                <a:solidFill>
                  <a:schemeClr val="tx1"/>
                </a:solidFill>
                <a:effectLst/>
                <a:latin typeface="+mn-lt"/>
                <a:ea typeface="+mn-ea"/>
                <a:cs typeface="+mn-cs"/>
              </a:rPr>
              <a:t>ناطِرْغيِّر دَربي وافْتَحْلو باب القلب</a:t>
            </a:r>
          </a:p>
          <a:p>
            <a:pPr algn="ctr"/>
            <a:r>
              <a:rPr lang="ar-LB" sz="1200" kern="1200" dirty="0">
                <a:solidFill>
                  <a:schemeClr val="tx1"/>
                </a:solidFill>
                <a:effectLst/>
                <a:latin typeface="+mn-lt"/>
                <a:ea typeface="+mn-ea"/>
                <a:cs typeface="+mn-cs"/>
              </a:rPr>
              <a:t>يســـــــــــــــوع بِيحِبني</a:t>
            </a:r>
          </a:p>
          <a:p>
            <a:pPr algn="ctr"/>
            <a:r>
              <a:rPr lang="ar-LB" sz="1200" kern="1200" dirty="0">
                <a:solidFill>
                  <a:schemeClr val="tx1"/>
                </a:solidFill>
                <a:effectLst/>
                <a:latin typeface="+mn-lt"/>
                <a:ea typeface="+mn-ea"/>
                <a:cs typeface="+mn-cs"/>
              </a:rPr>
              <a:t> يســـــــوع عارِف اِسمي</a:t>
            </a:r>
          </a:p>
          <a:p>
            <a:pPr algn="ctr"/>
            <a:r>
              <a:rPr lang="ar-LB" sz="1200" kern="1200" dirty="0">
                <a:solidFill>
                  <a:schemeClr val="tx1"/>
                </a:solidFill>
                <a:effectLst/>
                <a:latin typeface="+mn-lt"/>
                <a:ea typeface="+mn-ea"/>
                <a:cs typeface="+mn-cs"/>
              </a:rPr>
              <a:t>يســـــــوع غيَّرني</a:t>
            </a:r>
          </a:p>
          <a:p>
            <a:pPr algn="ctr"/>
            <a:r>
              <a:rPr lang="ar-LB" sz="1200" kern="1200" dirty="0">
                <a:solidFill>
                  <a:schemeClr val="tx1"/>
                </a:solidFill>
                <a:effectLst/>
                <a:latin typeface="+mn-lt"/>
                <a:ea typeface="+mn-ea"/>
                <a:cs typeface="+mn-cs"/>
              </a:rPr>
              <a:t> وعرَّفني دَربْ الحقّ</a:t>
            </a:r>
          </a:p>
        </p:txBody>
      </p:sp>
      <p:sp>
        <p:nvSpPr>
          <p:cNvPr id="4" name="Slide Number Placeholder 3"/>
          <p:cNvSpPr>
            <a:spLocks noGrp="1"/>
          </p:cNvSpPr>
          <p:nvPr>
            <p:ph type="sldNum" sz="quarter" idx="5"/>
          </p:nvPr>
        </p:nvSpPr>
        <p:spPr/>
        <p:txBody>
          <a:bodyPr/>
          <a:lstStyle/>
          <a:p>
            <a:fld id="{0A31E068-D99C-E840-A98D-6E78081BD850}" type="slidenum">
              <a:rPr lang="en-LB" smtClean="0"/>
              <a:t>14</a:t>
            </a:fld>
            <a:endParaRPr lang="en-LB"/>
          </a:p>
        </p:txBody>
      </p:sp>
    </p:spTree>
    <p:extLst>
      <p:ext uri="{BB962C8B-B14F-4D97-AF65-F5344CB8AC3E}">
        <p14:creationId xmlns:p14="http://schemas.microsoft.com/office/powerpoint/2010/main" val="3345659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القرار -</a:t>
            </a:r>
          </a:p>
          <a:p>
            <a:pPr algn="ctr"/>
            <a:r>
              <a:rPr lang="ar-LB" dirty="0"/>
              <a:t>(اتّكل على ربّك من كل قلبك صلِّ بيسمع صلاتك لأنه بيحبك)٢</a:t>
            </a:r>
          </a:p>
          <a:p>
            <a:pPr algn="ctr"/>
            <a:endParaRPr lang="ar-LB" dirty="0"/>
          </a:p>
          <a:p>
            <a:pPr algn="ctr"/>
            <a:r>
              <a:rPr lang="ar-LB" dirty="0"/>
              <a:t>١</a:t>
            </a:r>
          </a:p>
          <a:p>
            <a:pPr algn="ctr"/>
            <a:r>
              <a:rPr lang="ar-LB" dirty="0"/>
              <a:t>(لما بتكون متضايق    وتحسّ انّك كتير خايف     بتعرف الله حدّك   وهو كل شي شايف)٢ </a:t>
            </a:r>
          </a:p>
          <a:p>
            <a:pPr algn="ctr"/>
            <a:r>
              <a:rPr lang="ar-LB" dirty="0"/>
              <a:t>(اتذكر انه مكتوب    إنك أنت محبوب )٢   دايماً ضل متذكر       وقووووول</a:t>
            </a:r>
          </a:p>
          <a:p>
            <a:pPr algn="ctr"/>
            <a:endParaRPr lang="ar-LB" dirty="0"/>
          </a:p>
          <a:p>
            <a:pPr algn="ctr"/>
            <a:r>
              <a:rPr lang="ar-LB" dirty="0"/>
              <a:t> ٢</a:t>
            </a:r>
          </a:p>
          <a:p>
            <a:pPr algn="ctr"/>
            <a:r>
              <a:rPr lang="ar-LB" dirty="0"/>
              <a:t>(لما بكون متضايق   وحس اني كتير خايف  بعرف الله حدّي هو كل شي شايف)٢</a:t>
            </a:r>
          </a:p>
          <a:p>
            <a:pPr algn="ctr"/>
            <a:r>
              <a:rPr lang="ar-LB" dirty="0"/>
              <a:t>(بعرف أنه مكتوب   انّي أنا محبوب)٢</a:t>
            </a:r>
          </a:p>
          <a:p>
            <a:pPr algn="ctr"/>
            <a:r>
              <a:rPr lang="ar-LB" dirty="0"/>
              <a:t>رح دايماً ضل متذكّر ورح قووووول</a:t>
            </a:r>
          </a:p>
          <a:p>
            <a:pPr algn="ctr"/>
            <a:endParaRPr lang="ar-LB" dirty="0"/>
          </a:p>
          <a:p>
            <a:pPr algn="ctr"/>
            <a:r>
              <a:rPr lang="ar-LB" dirty="0"/>
              <a:t>باتكل على ربي من كل قلبي بصلي بيسمع صلاتي لأنه بيحبني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3663481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aseline="-25000" dirty="0"/>
              <a:t>النصّ الكتابي: دانيال ٦.</a:t>
            </a:r>
          </a:p>
          <a:p>
            <a:pPr marL="0" algn="r" defTabSz="914400" rtl="1" eaLnBrk="1" latinLnBrk="0" hangingPunct="1"/>
            <a:endParaRPr lang="en-LB" baseline="-25000"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كان دانيال شاباً جميلاً، مثقفاً، يتميّز بمعرفة وفهم كثير، ينحدر من عائلة عريقة، عُرفت بقوّتها الحربية. ما يميّز دانيال محبّته لله، وعلاقته القويّة به. وكان يواظب على الصّلاة. </a:t>
            </a:r>
          </a:p>
          <a:p>
            <a:pPr algn="r"/>
            <a:r>
              <a:rPr lang="ar-LB" dirty="0"/>
              <a:t> في أحد الأيام حدث شيءٌ مُحزنٌ. أتى ملك قويٌّ جدًّا اسمه نبوخذنصَّر إلى أورشليم وسيطر على المدينة، ثمَّ أخذ الأشخاص الأكثر علمًا ومعرفة كأسرى (أي سجناء حرب) إلى بابل. ومن ضمنهم كان دانيال وأصدقائه الثلاث. لكن الملك طلب من خُدَّامه أن يهتمّوا بهم ويعلّموهم اللغة الكلدانيَّة.</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288911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notesSlide" Target="../notesSlides/notesSlide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3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5.jpg"/><Relationship Id="rId4" Type="http://schemas.openxmlformats.org/officeDocument/2006/relationships/image" Target="../media/image24.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247148" y="3559030"/>
            <a:ext cx="6334991" cy="255454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8000" b="1" i="0" dirty="0">
                <a:solidFill>
                  <a:srgbClr val="7030A0"/>
                </a:solidFill>
                <a:effectLst/>
                <a:latin typeface="Tahoma" panose="020B0604030504040204" pitchFamily="34" charset="0"/>
              </a:rPr>
              <a:t>دانيال في جُبّ الأسود </a:t>
            </a:r>
            <a:endParaRPr lang="en-US" sz="88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3760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00643F0-8286-D363-0053-6CA4E6C83D7A}"/>
              </a:ext>
            </a:extLst>
          </p:cNvPr>
          <p:cNvSpPr/>
          <p:nvPr/>
        </p:nvSpPr>
        <p:spPr>
          <a:xfrm>
            <a:off x="1603720" y="2302625"/>
            <a:ext cx="3403496"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١٣ </a:t>
            </a:r>
            <a:endParaRPr lang="en-US" sz="6600" b="1" dirty="0">
              <a:ln/>
              <a:solidFill>
                <a:srgbClr val="00B050"/>
              </a:solidFill>
              <a:latin typeface="Tahoma" panose="020B0604030504040204" pitchFamily="34" charset="0"/>
              <a:ea typeface="Tahoma" panose="020B0604030504040204" pitchFamily="34" charset="0"/>
            </a:endParaRPr>
          </a:p>
        </p:txBody>
      </p:sp>
      <p:pic>
        <p:nvPicPr>
          <p:cNvPr id="4" name="Picture 3">
            <a:extLst>
              <a:ext uri="{FF2B5EF4-FFF2-40B4-BE49-F238E27FC236}">
                <a16:creationId xmlns:a16="http://schemas.microsoft.com/office/drawing/2014/main" id="{A5750A86-4750-B1A8-5A71-F8723F3711E2}"/>
              </a:ext>
            </a:extLst>
          </p:cNvPr>
          <p:cNvPicPr>
            <a:picLocks noChangeAspect="1"/>
          </p:cNvPicPr>
          <p:nvPr/>
        </p:nvPicPr>
        <p:blipFill rotWithShape="1">
          <a:blip r:embed="rId3"/>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37322" y="318645"/>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37322" y="1399797"/>
            <a:ext cx="11473731" cy="3692678"/>
          </a:xfrm>
          <a:prstGeom prst="rect">
            <a:avLst/>
          </a:prstGeom>
        </p:spPr>
        <p:txBody>
          <a:bodyPr wrap="square" numCol="2">
            <a:spAutoFit/>
          </a:bodyPr>
          <a:lstStyle/>
          <a:p>
            <a:pPr algn="ctr" rtl="1">
              <a:lnSpc>
                <a:spcPct val="150000"/>
              </a:lnSpc>
            </a:pPr>
            <a:r>
              <a:rPr lang="ar-LB" sz="3200" b="1" i="0" dirty="0">
                <a:solidFill>
                  <a:srgbClr val="273582"/>
                </a:solidFill>
                <a:effectLst/>
                <a:latin typeface="Tahoma" panose="020B0604030504040204" pitchFamily="34" charset="0"/>
              </a:rPr>
              <a:t>حاسس حالي وحيد، بشكلي وحتى لبسي </a:t>
            </a:r>
            <a:endParaRPr lang="en-US" sz="3200" b="1" dirty="0">
              <a:solidFill>
                <a:srgbClr val="273582"/>
              </a:solidFill>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رح خبركن أكتر يا أصحابي عن قصتي</a:t>
            </a: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متعلم أحسن علم مدرب وقوي جسمي </a:t>
            </a:r>
            <a:endParaRPr lang="en-US" sz="3200" b="1" dirty="0">
              <a:solidFill>
                <a:srgbClr val="273582"/>
              </a:solidFill>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لكن برغم الضيق، في صوت بقلبي قلي</a:t>
            </a:r>
          </a:p>
          <a:p>
            <a:pPr algn="ctr" rtl="1">
              <a:lnSpc>
                <a:spcPct val="150000"/>
              </a:lnSpc>
            </a:pP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قاعد لوحدي، ببلد جديد مسبي</a:t>
            </a:r>
            <a:endParaRPr lang="en-US" sz="3200" b="1" dirty="0">
              <a:solidFill>
                <a:srgbClr val="273582"/>
              </a:solidFill>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عم يحكوا لغة صعبي، ما بفهم ولا كلمة</a:t>
            </a: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أنا إسمي دانيال... حلو وما حدا قدي</a:t>
            </a: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فجأة صرت أسير، غيرولي حتى إسمي</a:t>
            </a:r>
          </a:p>
        </p:txBody>
      </p:sp>
    </p:spTree>
    <p:extLst>
      <p:ext uri="{BB962C8B-B14F-4D97-AF65-F5344CB8AC3E}">
        <p14:creationId xmlns:p14="http://schemas.microsoft.com/office/powerpoint/2010/main" val="1090421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37322" y="318645"/>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6" y="2109916"/>
            <a:ext cx="11473731" cy="3692678"/>
          </a:xfrm>
          <a:prstGeom prst="rect">
            <a:avLst/>
          </a:prstGeom>
        </p:spPr>
        <p:txBody>
          <a:bodyPr wrap="square" numCol="2">
            <a:spAutoFit/>
          </a:bodyPr>
          <a:lstStyle/>
          <a:p>
            <a:pPr algn="ctr" rtl="1">
              <a:lnSpc>
                <a:spcPct val="150000"/>
              </a:lnSpc>
            </a:pPr>
            <a:r>
              <a:rPr lang="ar-LB" sz="3200" b="1" i="0" dirty="0">
                <a:solidFill>
                  <a:srgbClr val="273582"/>
                </a:solidFill>
                <a:effectLst/>
                <a:latin typeface="Tahoma" panose="020B0604030504040204" pitchFamily="34" charset="0"/>
              </a:rPr>
              <a:t>تذكر إني وعدتك راح أبقى دائماً حدك</a:t>
            </a: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لو حتى خسرت أهلك ما تنسى اني بيك </a:t>
            </a:r>
            <a:endParaRPr lang="en-US" sz="3200" b="1" i="0" dirty="0">
              <a:solidFill>
                <a:srgbClr val="273582"/>
              </a:solidFill>
              <a:effectLst/>
              <a:latin typeface="Tahoma" panose="020B0604030504040204" pitchFamily="34" charset="0"/>
            </a:endParaRPr>
          </a:p>
          <a:p>
            <a:pPr algn="ctr" rtl="1">
              <a:lnSpc>
                <a:spcPct val="150000"/>
              </a:lnSpc>
            </a:pPr>
            <a:endParaRPr lang="en-US" sz="3200" b="1" i="0" dirty="0">
              <a:solidFill>
                <a:srgbClr val="273582"/>
              </a:solidFill>
              <a:effectLst/>
              <a:latin typeface="Tahoma" panose="020B0604030504040204" pitchFamily="34" charset="0"/>
            </a:endParaRPr>
          </a:p>
          <a:p>
            <a:pPr algn="ctr" rtl="1">
              <a:lnSpc>
                <a:spcPct val="150000"/>
              </a:lnSpc>
            </a:pPr>
            <a:endParaRPr lang="en-US" sz="3200" b="1" i="0" dirty="0">
              <a:solidFill>
                <a:srgbClr val="273582"/>
              </a:solidFill>
              <a:effectLst/>
              <a:latin typeface="Tahoma" panose="020B0604030504040204" pitchFamily="34" charset="0"/>
            </a:endParaRPr>
          </a:p>
          <a:p>
            <a:pPr algn="ctr" rtl="1">
              <a:lnSpc>
                <a:spcPct val="150000"/>
              </a:lnSpc>
            </a:pP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دانيال دانيال... أنت مش لوحدك </a:t>
            </a: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بقدر كون صديقك وبالوحدة أنا رفيقك </a:t>
            </a:r>
            <a:endParaRPr lang="en-US" sz="3200" b="1" i="0" dirty="0">
              <a:solidFill>
                <a:srgbClr val="273582"/>
              </a:solidFill>
              <a:effectLst/>
              <a:latin typeface="Tahoma" panose="020B0604030504040204" pitchFamily="34" charset="0"/>
            </a:endParaRPr>
          </a:p>
        </p:txBody>
      </p:sp>
      <p:sp>
        <p:nvSpPr>
          <p:cNvPr id="3" name="TextBox 2">
            <a:extLst>
              <a:ext uri="{FF2B5EF4-FFF2-40B4-BE49-F238E27FC236}">
                <a16:creationId xmlns:a16="http://schemas.microsoft.com/office/drawing/2014/main" id="{10A7FE4C-74F6-4DA6-8B30-F9C6D4EDACB2}"/>
              </a:ext>
            </a:extLst>
          </p:cNvPr>
          <p:cNvSpPr txBox="1"/>
          <p:nvPr/>
        </p:nvSpPr>
        <p:spPr>
          <a:xfrm>
            <a:off x="4060341" y="4154495"/>
            <a:ext cx="4352474" cy="584775"/>
          </a:xfrm>
          <a:prstGeom prst="rect">
            <a:avLst/>
          </a:prstGeom>
          <a:noFill/>
        </p:spPr>
        <p:txBody>
          <a:bodyPr wrap="none" rtlCol="0">
            <a:spAutoFit/>
          </a:bodyPr>
          <a:lstStyle/>
          <a:p>
            <a:r>
              <a:rPr lang="ar-LB" sz="3200" b="1" i="0" dirty="0">
                <a:solidFill>
                  <a:srgbClr val="273582"/>
                </a:solidFill>
                <a:effectLst/>
                <a:latin typeface="Tahoma" panose="020B0604030504040204" pitchFamily="34" charset="0"/>
              </a:rPr>
              <a:t>غالي عقلبي صديقي يللي بحبك </a:t>
            </a:r>
            <a:endParaRPr lang="en-US" sz="3200" b="1" dirty="0">
              <a:solidFill>
                <a:srgbClr val="273582"/>
              </a:solidFill>
            </a:endParaRPr>
          </a:p>
        </p:txBody>
      </p:sp>
    </p:spTree>
    <p:extLst>
      <p:ext uri="{BB962C8B-B14F-4D97-AF65-F5344CB8AC3E}">
        <p14:creationId xmlns:p14="http://schemas.microsoft.com/office/powerpoint/2010/main" val="1607342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37322" y="318645"/>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59134" y="1399797"/>
            <a:ext cx="11473731" cy="3692678"/>
          </a:xfrm>
          <a:prstGeom prst="rect">
            <a:avLst/>
          </a:prstGeom>
        </p:spPr>
        <p:txBody>
          <a:bodyPr wrap="square" numCol="2">
            <a:spAutoFit/>
          </a:bodyPr>
          <a:lstStyle/>
          <a:p>
            <a:pPr algn="ctr" rtl="1">
              <a:lnSpc>
                <a:spcPct val="150000"/>
              </a:lnSpc>
            </a:pPr>
            <a:r>
              <a:rPr lang="ar-LB" sz="3200" b="1" i="0" dirty="0">
                <a:solidFill>
                  <a:srgbClr val="273582"/>
                </a:solidFill>
                <a:effectLst/>
                <a:latin typeface="Tahoma" panose="020B0604030504040204" pitchFamily="34" charset="0"/>
              </a:rPr>
              <a:t>ممنوع اني صلي أو اطلب من الله </a:t>
            </a: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جوعانة كتير كتير وفاتحة تما</a:t>
            </a: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هيدا كان قراري لو حتى خسرت عمري</a:t>
            </a: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سمعته من بعيد عم ينده عم بيقلي</a:t>
            </a:r>
            <a:endParaRPr lang="en-US" sz="3200" b="1" i="0" dirty="0">
              <a:solidFill>
                <a:srgbClr val="273582"/>
              </a:solidFill>
              <a:effectLst/>
              <a:latin typeface="Tahoma" panose="020B0604030504040204" pitchFamily="34" charset="0"/>
            </a:endParaRPr>
          </a:p>
          <a:p>
            <a:pPr algn="ctr" rtl="1">
              <a:lnSpc>
                <a:spcPct val="150000"/>
              </a:lnSpc>
            </a:pP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وبيوم من الأيام... أخذ الملك قرار</a:t>
            </a:r>
            <a:endParaRPr lang="en-US" sz="3200" b="1" dirty="0">
              <a:solidFill>
                <a:srgbClr val="273582"/>
              </a:solidFill>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وإذا خالفت الأوامر الأسود منتظرة</a:t>
            </a:r>
            <a:endParaRPr lang="en-US" sz="3200" b="1" dirty="0">
              <a:solidFill>
                <a:srgbClr val="273582"/>
              </a:solidFill>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المنظر كان مخيف بس مش رح وقف صلي</a:t>
            </a: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ومن جب الأسود إلهي يللي بحبني </a:t>
            </a:r>
          </a:p>
        </p:txBody>
      </p:sp>
    </p:spTree>
    <p:extLst>
      <p:ext uri="{BB962C8B-B14F-4D97-AF65-F5344CB8AC3E}">
        <p14:creationId xmlns:p14="http://schemas.microsoft.com/office/powerpoint/2010/main" val="1989658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37322" y="318645"/>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6" y="2109916"/>
            <a:ext cx="11473731" cy="3692678"/>
          </a:xfrm>
          <a:prstGeom prst="rect">
            <a:avLst/>
          </a:prstGeom>
        </p:spPr>
        <p:txBody>
          <a:bodyPr wrap="square" numCol="2">
            <a:spAutoFit/>
          </a:bodyPr>
          <a:lstStyle/>
          <a:p>
            <a:pPr algn="ctr" rtl="1">
              <a:lnSpc>
                <a:spcPct val="150000"/>
              </a:lnSpc>
            </a:pPr>
            <a:r>
              <a:rPr lang="ar-LB" sz="3200" b="1" i="0" dirty="0">
                <a:solidFill>
                  <a:srgbClr val="273582"/>
                </a:solidFill>
                <a:effectLst/>
                <a:latin typeface="Tahoma" panose="020B0604030504040204" pitchFamily="34" charset="0"/>
              </a:rPr>
              <a:t>تذكر إني وعدتك راح أبقى دائماً حدك</a:t>
            </a: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بحضني بخبيك وبلضعف أنا قوتك </a:t>
            </a:r>
            <a:endParaRPr lang="en-US" sz="3200" b="1" dirty="0">
              <a:solidFill>
                <a:srgbClr val="273582"/>
              </a:solidFill>
              <a:latin typeface="Tahoma" panose="020B0604030504040204" pitchFamily="34" charset="0"/>
            </a:endParaRPr>
          </a:p>
          <a:p>
            <a:pPr algn="ctr" rtl="1">
              <a:lnSpc>
                <a:spcPct val="150000"/>
              </a:lnSpc>
            </a:pPr>
            <a:endParaRPr lang="en-US" sz="3200" b="1" i="0" dirty="0">
              <a:solidFill>
                <a:srgbClr val="273582"/>
              </a:solidFill>
              <a:effectLst/>
              <a:latin typeface="Tahoma" panose="020B0604030504040204" pitchFamily="34" charset="0"/>
            </a:endParaRPr>
          </a:p>
          <a:p>
            <a:pPr algn="ctr" rtl="1">
              <a:lnSpc>
                <a:spcPct val="150000"/>
              </a:lnSpc>
            </a:pPr>
            <a:endParaRPr lang="en-US" sz="3200" b="1" i="0" dirty="0">
              <a:solidFill>
                <a:srgbClr val="273582"/>
              </a:solidFill>
              <a:effectLst/>
              <a:latin typeface="Tahoma" panose="020B0604030504040204" pitchFamily="34" charset="0"/>
            </a:endParaRPr>
          </a:p>
          <a:p>
            <a:pPr algn="ctr" rtl="1">
              <a:lnSpc>
                <a:spcPct val="150000"/>
              </a:lnSpc>
            </a:pP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دانيال دانيال... أنت مش لوحدك </a:t>
            </a:r>
            <a:endParaRPr lang="en-US" sz="3200" b="1" i="0" dirty="0">
              <a:solidFill>
                <a:srgbClr val="273582"/>
              </a:solidFill>
              <a:effectLst/>
              <a:latin typeface="Tahoma" panose="020B0604030504040204" pitchFamily="34" charset="0"/>
            </a:endParaRPr>
          </a:p>
          <a:p>
            <a:pPr algn="ctr" rtl="1">
              <a:lnSpc>
                <a:spcPct val="150000"/>
              </a:lnSpc>
            </a:pPr>
            <a:r>
              <a:rPr lang="ar-LB" sz="3200" b="1" i="0" dirty="0">
                <a:solidFill>
                  <a:srgbClr val="273582"/>
                </a:solidFill>
                <a:effectLst/>
                <a:latin typeface="Tahoma" panose="020B0604030504040204" pitchFamily="34" charset="0"/>
              </a:rPr>
              <a:t>الأسود حواليك مش أدر أرب منك </a:t>
            </a:r>
            <a:endParaRPr lang="en-US" sz="3200" b="1" i="0" dirty="0">
              <a:solidFill>
                <a:srgbClr val="273582"/>
              </a:solidFill>
              <a:effectLst/>
              <a:latin typeface="Tahoma" panose="020B0604030504040204" pitchFamily="34" charset="0"/>
            </a:endParaRPr>
          </a:p>
        </p:txBody>
      </p:sp>
      <p:sp>
        <p:nvSpPr>
          <p:cNvPr id="3" name="TextBox 2">
            <a:extLst>
              <a:ext uri="{FF2B5EF4-FFF2-40B4-BE49-F238E27FC236}">
                <a16:creationId xmlns:a16="http://schemas.microsoft.com/office/drawing/2014/main" id="{10A7FE4C-74F6-4DA6-8B30-F9C6D4EDACB2}"/>
              </a:ext>
            </a:extLst>
          </p:cNvPr>
          <p:cNvSpPr txBox="1"/>
          <p:nvPr/>
        </p:nvSpPr>
        <p:spPr>
          <a:xfrm>
            <a:off x="4060341" y="4154495"/>
            <a:ext cx="5019323" cy="584775"/>
          </a:xfrm>
          <a:prstGeom prst="rect">
            <a:avLst/>
          </a:prstGeom>
          <a:noFill/>
        </p:spPr>
        <p:txBody>
          <a:bodyPr wrap="none" rtlCol="0">
            <a:spAutoFit/>
          </a:bodyPr>
          <a:lstStyle/>
          <a:p>
            <a:r>
              <a:rPr lang="ar-LB" sz="3200" b="1" i="0" dirty="0">
                <a:solidFill>
                  <a:srgbClr val="273582"/>
                </a:solidFill>
                <a:effectLst/>
                <a:latin typeface="Tahoma" panose="020B0604030504040204" pitchFamily="34" charset="0"/>
              </a:rPr>
              <a:t>غالي عقلبي صديقي يللي بحبك</a:t>
            </a:r>
            <a:r>
              <a:rPr lang="ar-LB" sz="3200" i="0" dirty="0">
                <a:solidFill>
                  <a:srgbClr val="273582"/>
                </a:solidFill>
                <a:effectLst/>
                <a:latin typeface="Tahoma" panose="020B0604030504040204" pitchFamily="34" charset="0"/>
              </a:rPr>
              <a:t>)</a:t>
            </a:r>
            <a:r>
              <a:rPr lang="en-US" sz="3200" b="0" i="0" dirty="0">
                <a:solidFill>
                  <a:srgbClr val="000000"/>
                </a:solidFill>
                <a:effectLst/>
                <a:latin typeface="Tahoma" panose="020B0604030504040204" pitchFamily="34" charset="0"/>
              </a:rPr>
              <a:t> </a:t>
            </a:r>
            <a:r>
              <a:rPr lang="en-US" sz="3200" b="1" i="0" dirty="0">
                <a:solidFill>
                  <a:srgbClr val="273582"/>
                </a:solidFill>
                <a:effectLst/>
                <a:latin typeface="Arial" panose="020B0604020202020204" pitchFamily="34" charset="0"/>
              </a:rPr>
              <a:t>٢</a:t>
            </a:r>
            <a:r>
              <a:rPr lang="en-US" sz="3200" dirty="0">
                <a:solidFill>
                  <a:srgbClr val="273582"/>
                </a:solidFill>
                <a:latin typeface="Tahoma" panose="020B0604030504040204" pitchFamily="34" charset="0"/>
              </a:rPr>
              <a:t>)</a:t>
            </a:r>
            <a:r>
              <a:rPr lang="ar-LB" sz="3200" b="1" i="0" dirty="0">
                <a:solidFill>
                  <a:srgbClr val="273582"/>
                </a:solidFill>
                <a:effectLst/>
                <a:latin typeface="Tahoma" panose="020B0604030504040204" pitchFamily="34" charset="0"/>
              </a:rPr>
              <a:t> </a:t>
            </a:r>
            <a:endParaRPr lang="en-US" sz="3200" b="1" dirty="0">
              <a:solidFill>
                <a:srgbClr val="273582"/>
              </a:solidFill>
            </a:endParaRPr>
          </a:p>
        </p:txBody>
      </p:sp>
    </p:spTree>
    <p:extLst>
      <p:ext uri="{BB962C8B-B14F-4D97-AF65-F5344CB8AC3E}">
        <p14:creationId xmlns:p14="http://schemas.microsoft.com/office/powerpoint/2010/main" val="1984897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86321" y="1605901"/>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أنا </a:t>
            </a:r>
            <a:r>
              <a:rPr lang="ar-SA" sz="6600" dirty="0" err="1">
                <a:ln/>
                <a:solidFill>
                  <a:srgbClr val="7030A0"/>
                </a:solidFill>
                <a:latin typeface="Tahoma" panose="020B0604030504040204" pitchFamily="34" charset="0"/>
                <a:ea typeface="Tahoma" panose="020B0604030504040204" pitchFamily="34" charset="0"/>
              </a:rPr>
              <a:t>كتيرمُميَّز</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 أنا كتير مميز_01.mp3" descr="- أنا كتير مميز_01.mp3">
            <a:hlinkClick r:id="" action="ppaction://media"/>
            <a:extLst>
              <a:ext uri="{FF2B5EF4-FFF2-40B4-BE49-F238E27FC236}">
                <a16:creationId xmlns:a16="http://schemas.microsoft.com/office/drawing/2014/main" id="{21805AE2-EED3-4876-886E-28A990CFBCB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33422" y="527956"/>
            <a:ext cx="812800" cy="812800"/>
          </a:xfrm>
          <a:prstGeom prst="rect">
            <a:avLst/>
          </a:prstGeom>
        </p:spPr>
      </p:pic>
    </p:spTree>
    <p:extLst>
      <p:ext uri="{BB962C8B-B14F-4D97-AF65-F5344CB8AC3E}">
        <p14:creationId xmlns:p14="http://schemas.microsoft.com/office/powerpoint/2010/main" val="1518640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
                <p:cTn id="7" fill="hold" display="0">
                  <p:stCondLst>
                    <p:cond delay="indefinite"/>
                  </p:stCondLst>
                  <p:endCondLst>
                    <p:cond evt="onStopAudio" delay="0">
                      <p:tgtEl>
                        <p:sldTgt/>
                      </p:tgtEl>
                    </p:cond>
                  </p:endCondLst>
                </p:cTn>
                <p:tgtEl>
                  <p:spTgt spid="1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1499712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3927372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546853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35426430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29523908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9975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876800" y="6551875"/>
            <a:ext cx="705015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281052" y="499408"/>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3" name="Picture 2" descr="A picture containing text&#10;&#10;Description automatically generated">
            <a:extLst>
              <a:ext uri="{FF2B5EF4-FFF2-40B4-BE49-F238E27FC236}">
                <a16:creationId xmlns:a16="http://schemas.microsoft.com/office/drawing/2014/main" id="{B40587F8-3282-4039-BF1B-E053B1F2BD44}"/>
              </a:ext>
            </a:extLst>
          </p:cNvPr>
          <p:cNvPicPr>
            <a:picLocks noChangeAspect="1"/>
          </p:cNvPicPr>
          <p:nvPr/>
        </p:nvPicPr>
        <p:blipFill>
          <a:blip r:embed="rId3"/>
          <a:stretch>
            <a:fillRect/>
          </a:stretch>
        </p:blipFill>
        <p:spPr>
          <a:xfrm>
            <a:off x="1913990" y="2258374"/>
            <a:ext cx="7296809" cy="3975652"/>
          </a:xfrm>
          <a:prstGeom prst="rect">
            <a:avLst/>
          </a:prstGeom>
        </p:spPr>
      </p:pic>
      <p:pic>
        <p:nvPicPr>
          <p:cNvPr id="2" name="Picture 1">
            <a:extLst>
              <a:ext uri="{FF2B5EF4-FFF2-40B4-BE49-F238E27FC236}">
                <a16:creationId xmlns:a16="http://schemas.microsoft.com/office/drawing/2014/main" id="{3A538467-F468-87F3-798D-F294CF7A28B2}"/>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dirty="0">
                <a:solidFill>
                  <a:srgbClr val="273582"/>
                </a:solidFill>
                <a:latin typeface="Tahoma" panose="020B0604030504040204" pitchFamily="34" charset="0"/>
              </a:rPr>
              <a:t>(</a:t>
            </a: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r>
              <a:rPr lang="ar-LB" sz="7200" dirty="0">
                <a:solidFill>
                  <a:srgbClr val="273582"/>
                </a:solidFill>
                <a:latin typeface="Tahoma" panose="020B0604030504040204" pitchFamily="34" charset="0"/>
              </a:rPr>
              <a:t>)</a:t>
            </a:r>
            <a:r>
              <a:rPr lang="en-US" sz="7200" b="0" i="0" dirty="0">
                <a:solidFill>
                  <a:srgbClr val="000000"/>
                </a:solidFill>
                <a:effectLst/>
                <a:latin typeface="Tahoma" panose="020B0604030504040204" pitchFamily="34" charset="0"/>
              </a:rPr>
              <a:t> </a:t>
            </a:r>
            <a:r>
              <a:rPr lang="en-US" sz="7200" i="0" dirty="0">
                <a:solidFill>
                  <a:srgbClr val="273582"/>
                </a:solidFill>
                <a:effectLst/>
                <a:latin typeface="Arial" panose="020B0604020202020204" pitchFamily="34" charset="0"/>
                <a:cs typeface="Arial" panose="020B0604020202020204" pitchFamily="34" charset="0"/>
              </a:rPr>
              <a:t>٢</a:t>
            </a:r>
            <a:endParaRPr lang="ar-LB" sz="7200" dirty="0">
              <a:solidFill>
                <a:srgbClr val="273582"/>
              </a:solidFill>
              <a:latin typeface="Arial" panose="020B0604020202020204" pitchFamily="34" charset="0"/>
              <a:cs typeface="Arial" panose="020B060402020202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785436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4264394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15306036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68803" y="1120676"/>
            <a:ext cx="5805370" cy="230832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ea typeface="Tahoma" panose="020B0604030504040204" pitchFamily="34" charset="0"/>
              </a:rPr>
              <a:t>اتكل على ربك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أتكل على ربك">
            <a:hlinkClick r:id="" action="ppaction://media"/>
            <a:extLst>
              <a:ext uri="{FF2B5EF4-FFF2-40B4-BE49-F238E27FC236}">
                <a16:creationId xmlns:a16="http://schemas.microsoft.com/office/drawing/2014/main" id="{9FE57312-D59A-4E49-BEC9-FDB2E518A85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11956" y="608917"/>
            <a:ext cx="609600" cy="609600"/>
          </a:xfrm>
          <a:prstGeom prst="rect">
            <a:avLst/>
          </a:prstGeom>
        </p:spPr>
      </p:pic>
    </p:spTree>
    <p:extLst>
      <p:ext uri="{BB962C8B-B14F-4D97-AF65-F5344CB8AC3E}">
        <p14:creationId xmlns:p14="http://schemas.microsoft.com/office/powerpoint/2010/main" val="42683186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1619180"/>
            <a:ext cx="9159203"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(اتّكل على ربّك من كل قلبك صلِّ بيسمع صلاتك لأنه بيحبك)٢</a:t>
            </a:r>
            <a:endParaRPr lang="ar-LB" sz="60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0349809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292424"/>
            <a:ext cx="9159203" cy="6170856"/>
          </a:xfrm>
          <a:prstGeom prst="rect">
            <a:avLst/>
          </a:prstGeom>
        </p:spPr>
        <p:txBody>
          <a:bodyPr wrap="square">
            <a:spAutoFit/>
          </a:bodyPr>
          <a:lstStyle/>
          <a:p>
            <a:pPr algn="ctr" rtl="1">
              <a:lnSpc>
                <a:spcPct val="150000"/>
              </a:lnSpc>
            </a:pPr>
            <a:r>
              <a:rPr lang="ar-LB" sz="5400" b="1" dirty="0">
                <a:solidFill>
                  <a:srgbClr val="273582"/>
                </a:solidFill>
              </a:rPr>
              <a:t>(لما بكون متضايق وحس اني</a:t>
            </a:r>
            <a:r>
              <a:rPr lang="en-US" sz="5400" b="1" dirty="0">
                <a:solidFill>
                  <a:srgbClr val="273582"/>
                </a:solidFill>
              </a:rPr>
              <a:t> </a:t>
            </a:r>
            <a:r>
              <a:rPr lang="ar-LB" sz="5400" b="1" dirty="0">
                <a:solidFill>
                  <a:srgbClr val="273582"/>
                </a:solidFill>
              </a:rPr>
              <a:t>خايف بعرف الله حدي وهو كل شي شايف)٢ </a:t>
            </a:r>
            <a:endParaRPr lang="en-US" sz="5400" b="1" dirty="0">
              <a:solidFill>
                <a:srgbClr val="273582"/>
              </a:solidFill>
            </a:endParaRPr>
          </a:p>
          <a:p>
            <a:pPr algn="ctr" rtl="1">
              <a:lnSpc>
                <a:spcPct val="150000"/>
              </a:lnSpc>
            </a:pPr>
            <a:endParaRPr lang="en-US" sz="5400" b="1" dirty="0">
              <a:solidFill>
                <a:srgbClr val="273582"/>
              </a:solidFill>
            </a:endParaRPr>
          </a:p>
          <a:p>
            <a:pPr algn="ctr" rtl="1">
              <a:lnSpc>
                <a:spcPct val="150000"/>
              </a:lnSpc>
            </a:pPr>
            <a:r>
              <a:rPr lang="ar-LB" sz="5400" b="1" dirty="0">
                <a:solidFill>
                  <a:srgbClr val="273582"/>
                </a:solidFill>
              </a:rPr>
              <a:t>(اتذكر انه مكتوب إنك أنت محبوب )٢ دايماً ضل متذكر وقووووول </a:t>
            </a: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021887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1807447"/>
            <a:ext cx="9159203"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(اتّكل على ربّك من كل قلبك صلِّ بيسمع صلاتك لأنه بيحبك)٢</a:t>
            </a:r>
            <a:endParaRPr lang="ar-LB" sz="60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3516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302150"/>
            <a:ext cx="9159203" cy="6170856"/>
          </a:xfrm>
          <a:prstGeom prst="rect">
            <a:avLst/>
          </a:prstGeom>
        </p:spPr>
        <p:txBody>
          <a:bodyPr wrap="square">
            <a:spAutoFit/>
          </a:bodyPr>
          <a:lstStyle/>
          <a:p>
            <a:pPr algn="ctr" rtl="1">
              <a:lnSpc>
                <a:spcPct val="150000"/>
              </a:lnSpc>
            </a:pPr>
            <a:r>
              <a:rPr lang="ar-LB" sz="5400" b="1" dirty="0">
                <a:solidFill>
                  <a:srgbClr val="273582"/>
                </a:solidFill>
              </a:rPr>
              <a:t>(لما بكون متضايق وحس اني</a:t>
            </a:r>
            <a:r>
              <a:rPr lang="en-US" sz="5400" b="1" dirty="0">
                <a:solidFill>
                  <a:srgbClr val="273582"/>
                </a:solidFill>
              </a:rPr>
              <a:t> </a:t>
            </a:r>
            <a:r>
              <a:rPr lang="ar-LB" sz="5400" b="1" dirty="0">
                <a:solidFill>
                  <a:srgbClr val="273582"/>
                </a:solidFill>
              </a:rPr>
              <a:t>كتير</a:t>
            </a:r>
            <a:r>
              <a:rPr lang="en-US" sz="5400" b="1" dirty="0">
                <a:solidFill>
                  <a:srgbClr val="273582"/>
                </a:solidFill>
              </a:rPr>
              <a:t> </a:t>
            </a:r>
            <a:r>
              <a:rPr lang="ar-LB" sz="5400" b="1" dirty="0">
                <a:solidFill>
                  <a:srgbClr val="273582"/>
                </a:solidFill>
              </a:rPr>
              <a:t>خايف بعرف الله حدي هو كل شي شايف)٢</a:t>
            </a:r>
          </a:p>
          <a:p>
            <a:pPr algn="ctr" rtl="1">
              <a:lnSpc>
                <a:spcPct val="150000"/>
              </a:lnSpc>
            </a:pPr>
            <a:r>
              <a:rPr lang="ar-LB" sz="5400" b="1" dirty="0">
                <a:solidFill>
                  <a:srgbClr val="273582"/>
                </a:solidFill>
              </a:rPr>
              <a:t> </a:t>
            </a:r>
          </a:p>
          <a:p>
            <a:pPr algn="ctr" rtl="1">
              <a:lnSpc>
                <a:spcPct val="150000"/>
              </a:lnSpc>
            </a:pPr>
            <a:r>
              <a:rPr lang="ar-LB" sz="5400" b="1" dirty="0">
                <a:solidFill>
                  <a:srgbClr val="273582"/>
                </a:solidFill>
              </a:rPr>
              <a:t>(بعرف أنه مكتوب اني</a:t>
            </a:r>
            <a:r>
              <a:rPr lang="en-US" sz="5400" b="1" dirty="0">
                <a:solidFill>
                  <a:srgbClr val="273582"/>
                </a:solidFill>
              </a:rPr>
              <a:t> </a:t>
            </a:r>
            <a:r>
              <a:rPr lang="ar-LB" sz="5400" b="1" dirty="0">
                <a:solidFill>
                  <a:srgbClr val="273582"/>
                </a:solidFill>
              </a:rPr>
              <a:t>أنا محبوب)٢ </a:t>
            </a:r>
          </a:p>
          <a:p>
            <a:pPr algn="ctr" rtl="1">
              <a:lnSpc>
                <a:spcPct val="150000"/>
              </a:lnSpc>
            </a:pPr>
            <a:r>
              <a:rPr lang="ar-LB" sz="5400" b="1" dirty="0">
                <a:solidFill>
                  <a:srgbClr val="273582"/>
                </a:solidFill>
              </a:rPr>
              <a:t>رح دايماً ضل متذكّر ورح قووووول </a:t>
            </a: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976681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1726261"/>
            <a:ext cx="9159203" cy="2951064"/>
          </a:xfrm>
          <a:prstGeom prst="rect">
            <a:avLst/>
          </a:prstGeom>
        </p:spPr>
        <p:txBody>
          <a:bodyPr wrap="square">
            <a:spAutoFit/>
          </a:bodyPr>
          <a:lstStyle/>
          <a:p>
            <a:pPr algn="ctr" rtl="1">
              <a:lnSpc>
                <a:spcPct val="150000"/>
              </a:lnSpc>
            </a:pPr>
            <a:r>
              <a:rPr lang="ar-LB" sz="6600" b="1" dirty="0">
                <a:solidFill>
                  <a:srgbClr val="273582"/>
                </a:solidFill>
              </a:rPr>
              <a:t>باتكل على ربي من كل قلبي بصلي بيسمع صلاتي لأنه بيحبني </a:t>
            </a:r>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331914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2424566" y="362216"/>
            <a:ext cx="6135013"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b="0" i="0" dirty="0">
                <a:solidFill>
                  <a:srgbClr val="7030A0"/>
                </a:solidFill>
                <a:effectLst/>
                <a:latin typeface="Tahoma" panose="020B0604030504040204" pitchFamily="34" charset="0"/>
              </a:rPr>
              <a:t>دانيال في جب الأسود </a:t>
            </a:r>
            <a:endParaRPr lang="ar-LB" sz="6600" dirty="0">
              <a:solidFill>
                <a:srgbClr val="7030A0"/>
              </a:solidFill>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851400" y="6551875"/>
            <a:ext cx="707555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Icon&#10;&#10;Description automatically generated">
            <a:extLst>
              <a:ext uri="{FF2B5EF4-FFF2-40B4-BE49-F238E27FC236}">
                <a16:creationId xmlns:a16="http://schemas.microsoft.com/office/drawing/2014/main" id="{6F1F0B57-ABB9-4A04-B44B-B30FD70C78A7}"/>
              </a:ext>
            </a:extLst>
          </p:cNvPr>
          <p:cNvPicPr>
            <a:picLocks noChangeAspect="1"/>
          </p:cNvPicPr>
          <p:nvPr/>
        </p:nvPicPr>
        <p:blipFill>
          <a:blip r:embed="rId3"/>
          <a:stretch>
            <a:fillRect/>
          </a:stretch>
        </p:blipFill>
        <p:spPr>
          <a:xfrm>
            <a:off x="3211991" y="2649109"/>
            <a:ext cx="5418134" cy="3833468"/>
          </a:xfrm>
          <a:prstGeom prst="rect">
            <a:avLst/>
          </a:prstGeom>
        </p:spPr>
      </p:pic>
      <p:pic>
        <p:nvPicPr>
          <p:cNvPr id="2" name="Picture 1">
            <a:extLst>
              <a:ext uri="{FF2B5EF4-FFF2-40B4-BE49-F238E27FC236}">
                <a16:creationId xmlns:a16="http://schemas.microsoft.com/office/drawing/2014/main" id="{72F4FFC7-379E-E315-C762-34D1D3C9C046}"/>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3F21B3B8-C358-3F42-B840-EB1E039E1D0F}"/>
              </a:ext>
            </a:extLst>
          </p:cNvPr>
          <p:cNvPicPr>
            <a:picLocks noChangeAspect="1"/>
          </p:cNvPicPr>
          <p:nvPr/>
        </p:nvPicPr>
        <p:blipFill>
          <a:blip r:embed="rId3"/>
          <a:stretch>
            <a:fillRect/>
          </a:stretch>
        </p:blipFill>
        <p:spPr>
          <a:xfrm>
            <a:off x="2405550" y="1814063"/>
            <a:ext cx="2278566" cy="4445530"/>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326139" y="483297"/>
            <a:ext cx="2876108" cy="144655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الصلاة </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41410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descr="A picture containing logo&#10;&#10;Description automatically generated">
            <a:extLst>
              <a:ext uri="{FF2B5EF4-FFF2-40B4-BE49-F238E27FC236}">
                <a16:creationId xmlns:a16="http://schemas.microsoft.com/office/drawing/2014/main" id="{E426BD88-37EF-4800-AF18-0BF9E744558B}"/>
              </a:ext>
            </a:extLst>
          </p:cNvPr>
          <p:cNvPicPr>
            <a:picLocks noChangeAspect="1"/>
          </p:cNvPicPr>
          <p:nvPr/>
        </p:nvPicPr>
        <p:blipFill>
          <a:blip r:embed="rId4"/>
          <a:stretch>
            <a:fillRect/>
          </a:stretch>
        </p:blipFill>
        <p:spPr>
          <a:xfrm>
            <a:off x="5197439" y="2165005"/>
            <a:ext cx="2203530" cy="2527989"/>
          </a:xfrm>
          <a:prstGeom prst="rect">
            <a:avLst/>
          </a:prstGeom>
        </p:spPr>
      </p:pic>
      <p:pic>
        <p:nvPicPr>
          <p:cNvPr id="10" name="Picture 9" descr="A white logo with a black background&#10;&#10;Description automatically generated with low confidence">
            <a:extLst>
              <a:ext uri="{FF2B5EF4-FFF2-40B4-BE49-F238E27FC236}">
                <a16:creationId xmlns:a16="http://schemas.microsoft.com/office/drawing/2014/main" id="{3717B236-9016-4D9B-8855-229C0BE06C7C}"/>
              </a:ext>
            </a:extLst>
          </p:cNvPr>
          <p:cNvPicPr>
            <a:picLocks noChangeAspect="1"/>
          </p:cNvPicPr>
          <p:nvPr/>
        </p:nvPicPr>
        <p:blipFill>
          <a:blip r:embed="rId5"/>
          <a:stretch>
            <a:fillRect/>
          </a:stretch>
        </p:blipFill>
        <p:spPr>
          <a:xfrm>
            <a:off x="7202247" y="2831100"/>
            <a:ext cx="2172089" cy="1437201"/>
          </a:xfrm>
          <a:prstGeom prst="rect">
            <a:avLst/>
          </a:prstGeom>
        </p:spPr>
      </p:pic>
      <p:pic>
        <p:nvPicPr>
          <p:cNvPr id="13" name="Picture 12" descr="A picture containing text, stationary, envelope&#10;&#10;Description automatically generated">
            <a:extLst>
              <a:ext uri="{FF2B5EF4-FFF2-40B4-BE49-F238E27FC236}">
                <a16:creationId xmlns:a16="http://schemas.microsoft.com/office/drawing/2014/main" id="{B3FBD433-589F-46A2-938A-74C7BC905065}"/>
              </a:ext>
            </a:extLst>
          </p:cNvPr>
          <p:cNvPicPr>
            <a:picLocks noChangeAspect="1"/>
          </p:cNvPicPr>
          <p:nvPr/>
        </p:nvPicPr>
        <p:blipFill>
          <a:blip r:embed="rId6"/>
          <a:stretch>
            <a:fillRect/>
          </a:stretch>
        </p:blipFill>
        <p:spPr>
          <a:xfrm>
            <a:off x="6784988" y="4396141"/>
            <a:ext cx="2511106" cy="2016953"/>
          </a:xfrm>
          <a:prstGeom prst="rect">
            <a:avLst/>
          </a:prstGeom>
        </p:spPr>
      </p:pic>
      <p:pic>
        <p:nvPicPr>
          <p:cNvPr id="15" name="Picture 14" descr="Logo&#10;&#10;Description automatically generated">
            <a:extLst>
              <a:ext uri="{FF2B5EF4-FFF2-40B4-BE49-F238E27FC236}">
                <a16:creationId xmlns:a16="http://schemas.microsoft.com/office/drawing/2014/main" id="{22645BFF-ACF2-4122-9FD1-97CACC6DC868}"/>
              </a:ext>
            </a:extLst>
          </p:cNvPr>
          <p:cNvPicPr>
            <a:picLocks noChangeAspect="1"/>
          </p:cNvPicPr>
          <p:nvPr/>
        </p:nvPicPr>
        <p:blipFill>
          <a:blip r:embed="rId7"/>
          <a:stretch>
            <a:fillRect/>
          </a:stretch>
        </p:blipFill>
        <p:spPr>
          <a:xfrm>
            <a:off x="4799977" y="4766064"/>
            <a:ext cx="2278566" cy="1493529"/>
          </a:xfrm>
          <a:prstGeom prst="rect">
            <a:avLst/>
          </a:prstGeom>
        </p:spPr>
      </p:pic>
      <p:pic>
        <p:nvPicPr>
          <p:cNvPr id="2" name="Picture 1">
            <a:extLst>
              <a:ext uri="{FF2B5EF4-FFF2-40B4-BE49-F238E27FC236}">
                <a16:creationId xmlns:a16="http://schemas.microsoft.com/office/drawing/2014/main" id="{D4D59323-0147-E862-F488-734622A47DA1}"/>
              </a:ext>
            </a:extLst>
          </p:cNvPr>
          <p:cNvPicPr>
            <a:picLocks noChangeAspect="1"/>
          </p:cNvPicPr>
          <p:nvPr/>
        </p:nvPicPr>
        <p:blipFill>
          <a:blip r:embed="rId8"/>
          <a:stretch>
            <a:fillRect/>
          </a:stretch>
        </p:blipFill>
        <p:spPr>
          <a:xfrm>
            <a:off x="8511433" y="0"/>
            <a:ext cx="3680567" cy="2716258"/>
          </a:xfrm>
          <a:prstGeom prst="rect">
            <a:avLst/>
          </a:prstGeom>
        </p:spPr>
      </p:pic>
    </p:spTree>
    <p:extLst>
      <p:ext uri="{BB962C8B-B14F-4D97-AF65-F5344CB8AC3E}">
        <p14:creationId xmlns:p14="http://schemas.microsoft.com/office/powerpoint/2010/main" val="312280158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56ADFB-9FC7-42FC-8D1C-C4FDB7C50266}"/>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2217051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in costumes&#10;&#10;Description automatically generated">
            <a:extLst>
              <a:ext uri="{FF2B5EF4-FFF2-40B4-BE49-F238E27FC236}">
                <a16:creationId xmlns:a16="http://schemas.microsoft.com/office/drawing/2014/main" id="{F1A0CD36-AF87-41E0-886C-059D75B3EC3A}"/>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wearing costumes&#10;&#10;Description automatically generated with medium confidence">
            <a:extLst>
              <a:ext uri="{FF2B5EF4-FFF2-40B4-BE49-F238E27FC236}">
                <a16:creationId xmlns:a16="http://schemas.microsoft.com/office/drawing/2014/main" id="{B1F78B68-A4FB-4BE0-B597-87CE409B71DE}"/>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138466-279F-4202-8ABF-39B20CF626EA}"/>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1930390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doll, toy&#10;&#10;Description automatically generated">
            <a:extLst>
              <a:ext uri="{FF2B5EF4-FFF2-40B4-BE49-F238E27FC236}">
                <a16:creationId xmlns:a16="http://schemas.microsoft.com/office/drawing/2014/main" id="{8AB1D5A1-5CC8-498F-83F3-B912FF59C1A3}"/>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884469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toy, doll&#10;&#10;Description automatically generated">
            <a:extLst>
              <a:ext uri="{FF2B5EF4-FFF2-40B4-BE49-F238E27FC236}">
                <a16:creationId xmlns:a16="http://schemas.microsoft.com/office/drawing/2014/main" id="{BB36333D-EA35-4DE3-B0C3-F93FAD492CF2}"/>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82056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y, doll, bedroom&#10;&#10;Description automatically generated">
            <a:extLst>
              <a:ext uri="{FF2B5EF4-FFF2-40B4-BE49-F238E27FC236}">
                <a16:creationId xmlns:a16="http://schemas.microsoft.com/office/drawing/2014/main" id="{64F7A385-94B3-494C-9625-019DC2E5309F}"/>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1325347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DF9FA2-991D-7590-8685-DF06AD696885}"/>
              </a:ext>
            </a:extLst>
          </p:cNvPr>
          <p:cNvPicPr>
            <a:picLocks noChangeAspect="1"/>
          </p:cNvPicPr>
          <p:nvPr/>
        </p:nvPicPr>
        <p:blipFill>
          <a:blip r:embed="rId3"/>
          <a:stretch>
            <a:fillRect/>
          </a:stretch>
        </p:blipFill>
        <p:spPr>
          <a:xfrm>
            <a:off x="8977023" y="0"/>
            <a:ext cx="3214977" cy="2372653"/>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897998" y="781578"/>
            <a:ext cx="9453718" cy="578619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i="0" dirty="0">
                <a:solidFill>
                  <a:srgbClr val="7030A0"/>
                </a:solidFill>
                <a:effectLst/>
                <a:latin typeface="Helvetica Neue"/>
              </a:rPr>
              <a:t>كُونُوا لُطَفَاءَ بَعْضُكُمْ نَحْوَ بَعْضٍ، شَفُوقِينَ مُتَسَامِحِينَ كَمَا سَامَحَكُمُ اللهُ أَيْضًا فِي الْمَسِيحِ.</a:t>
            </a:r>
          </a:p>
          <a:p>
            <a:pPr algn="ctr">
              <a:spcAft>
                <a:spcPts val="600"/>
              </a:spcAft>
            </a:pPr>
            <a:endParaRPr lang="en-US" sz="5400" i="0" dirty="0">
              <a:solidFill>
                <a:srgbClr val="7030A0"/>
              </a:solidFill>
              <a:effectLst/>
              <a:latin typeface="Helvetica Neue"/>
            </a:endParaRPr>
          </a:p>
          <a:p>
            <a:pPr algn="ctr">
              <a:spcAft>
                <a:spcPts val="600"/>
              </a:spcAft>
            </a:pPr>
            <a:r>
              <a:rPr lang="ar-LB" sz="4800" b="0" i="0" dirty="0">
                <a:solidFill>
                  <a:srgbClr val="7030A0"/>
                </a:solidFill>
                <a:effectLst/>
                <a:latin typeface="Tahoma" panose="020B0604030504040204" pitchFamily="34" charset="0"/>
              </a:rPr>
              <a:t>أفسس ٤ : ٣٢</a:t>
            </a:r>
            <a:r>
              <a:rPr lang="ar-LB" sz="4800" b="0" i="0" dirty="0">
                <a:solidFill>
                  <a:srgbClr val="000000"/>
                </a:solidFill>
                <a:effectLst/>
                <a:latin typeface="Tahoma" panose="020B0604030504040204" pitchFamily="34" charset="0"/>
              </a:rPr>
              <a:t>  </a:t>
            </a:r>
            <a:endParaRPr lang="en-US" sz="4800" b="1" dirty="0">
              <a:ln/>
              <a:solidFill>
                <a:srgbClr val="7030A0"/>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CC7B2C-531F-DC48-8524-22C93889C0C7}"/>
              </a:ext>
            </a:extLst>
          </p:cNvPr>
          <p:cNvPicPr>
            <a:picLocks noChangeAspect="1"/>
          </p:cNvPicPr>
          <p:nvPr/>
        </p:nvPicPr>
        <p:blipFill>
          <a:blip r:embed="rId3"/>
          <a:stretch>
            <a:fillRect/>
          </a:stretch>
        </p:blipFill>
        <p:spPr>
          <a:xfrm>
            <a:off x="1072784"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803442" y="318053"/>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17D83E92-ED3F-C4CE-D8F7-2023BB10A07A}"/>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660414" y="376283"/>
            <a:ext cx="6659309" cy="255454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لعبة:</a:t>
            </a:r>
          </a:p>
          <a:p>
            <a:pPr algn="ctr"/>
            <a:r>
              <a:rPr lang="ar-LB" sz="8000" dirty="0">
                <a:solidFill>
                  <a:srgbClr val="7030A0"/>
                </a:solidFill>
              </a:rPr>
              <a:t>أحلى رسمة</a:t>
            </a:r>
            <a:endParaRPr lang="en-US" sz="8000" dirty="0">
              <a:ln/>
              <a:solidFill>
                <a:srgbClr val="7030A0"/>
              </a:solidFill>
              <a:latin typeface="Tahoma" panose="020B0604030504040204" pitchFamily="34" charset="0"/>
              <a:ea typeface="Tahoma" panose="020B0604030504040204" pitchFamily="34" charset="0"/>
            </a:endParaRPr>
          </a:p>
        </p:txBody>
      </p:sp>
      <p:sp>
        <p:nvSpPr>
          <p:cNvPr id="13" name="Oval 12">
            <a:extLst>
              <a:ext uri="{FF2B5EF4-FFF2-40B4-BE49-F238E27FC236}">
                <a16:creationId xmlns:a16="http://schemas.microsoft.com/office/drawing/2014/main" id="{0B0A6F7C-1F56-4E85-8E02-77F006B3E719}"/>
              </a:ext>
            </a:extLst>
          </p:cNvPr>
          <p:cNvSpPr/>
          <p:nvPr/>
        </p:nvSpPr>
        <p:spPr>
          <a:xfrm>
            <a:off x="10958432" y="3580826"/>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4" name="Rectangle 13">
            <a:extLst>
              <a:ext uri="{FF2B5EF4-FFF2-40B4-BE49-F238E27FC236}">
                <a16:creationId xmlns:a16="http://schemas.microsoft.com/office/drawing/2014/main" id="{2C90E29B-ACD2-495D-8FFE-16F085FF085C}"/>
              </a:ext>
            </a:extLst>
          </p:cNvPr>
          <p:cNvSpPr/>
          <p:nvPr/>
        </p:nvSpPr>
        <p:spPr>
          <a:xfrm>
            <a:off x="11091935" y="3458754"/>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16" name="Oval 15">
            <a:extLst>
              <a:ext uri="{FF2B5EF4-FFF2-40B4-BE49-F238E27FC236}">
                <a16:creationId xmlns:a16="http://schemas.microsoft.com/office/drawing/2014/main" id="{80D47F15-AFCE-4F03-94CB-D944E605BE14}"/>
              </a:ext>
            </a:extLst>
          </p:cNvPr>
          <p:cNvSpPr/>
          <p:nvPr/>
        </p:nvSpPr>
        <p:spPr>
          <a:xfrm>
            <a:off x="7068659" y="3433946"/>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7" name="Rectangle 16">
            <a:extLst>
              <a:ext uri="{FF2B5EF4-FFF2-40B4-BE49-F238E27FC236}">
                <a16:creationId xmlns:a16="http://schemas.microsoft.com/office/drawing/2014/main" id="{BD1B81F4-C07D-4A8D-9DF0-7A14ABF2656F}"/>
              </a:ext>
            </a:extLst>
          </p:cNvPr>
          <p:cNvSpPr/>
          <p:nvPr/>
        </p:nvSpPr>
        <p:spPr>
          <a:xfrm>
            <a:off x="7202162" y="3311874"/>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24" name="Oval 23">
            <a:extLst>
              <a:ext uri="{FF2B5EF4-FFF2-40B4-BE49-F238E27FC236}">
                <a16:creationId xmlns:a16="http://schemas.microsoft.com/office/drawing/2014/main" id="{E64575E6-E91C-4AB0-B6BA-DDDFEE5E8D19}"/>
              </a:ext>
            </a:extLst>
          </p:cNvPr>
          <p:cNvSpPr/>
          <p:nvPr/>
        </p:nvSpPr>
        <p:spPr>
          <a:xfrm>
            <a:off x="3626927" y="3387611"/>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5" name="Rectangle 24">
            <a:extLst>
              <a:ext uri="{FF2B5EF4-FFF2-40B4-BE49-F238E27FC236}">
                <a16:creationId xmlns:a16="http://schemas.microsoft.com/office/drawing/2014/main" id="{F14E36F5-C256-44FA-8D04-757E25C83ECB}"/>
              </a:ext>
            </a:extLst>
          </p:cNvPr>
          <p:cNvSpPr/>
          <p:nvPr/>
        </p:nvSpPr>
        <p:spPr>
          <a:xfrm>
            <a:off x="3760430" y="3265539"/>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pic>
        <p:nvPicPr>
          <p:cNvPr id="6" name="Picture 5">
            <a:extLst>
              <a:ext uri="{FF2B5EF4-FFF2-40B4-BE49-F238E27FC236}">
                <a16:creationId xmlns:a16="http://schemas.microsoft.com/office/drawing/2014/main" id="{1C025A4A-E8EA-41CA-8107-C608A81BB11E}"/>
              </a:ext>
            </a:extLst>
          </p:cNvPr>
          <p:cNvPicPr>
            <a:picLocks noChangeAspect="1"/>
          </p:cNvPicPr>
          <p:nvPr/>
        </p:nvPicPr>
        <p:blipFill>
          <a:blip r:embed="rId3"/>
          <a:stretch>
            <a:fillRect/>
          </a:stretch>
        </p:blipFill>
        <p:spPr>
          <a:xfrm>
            <a:off x="8377635" y="4171221"/>
            <a:ext cx="2604196" cy="1712068"/>
          </a:xfrm>
          <a:prstGeom prst="rect">
            <a:avLst/>
          </a:prstGeom>
          <a:ln>
            <a:noFill/>
          </a:ln>
          <a:effectLst>
            <a:outerShdw blurRad="292100" dist="139700" dir="2700000" algn="tl" rotWithShape="0">
              <a:srgbClr val="333333">
                <a:alpha val="65000"/>
              </a:srgbClr>
            </a:outerShdw>
          </a:effectLst>
        </p:spPr>
      </p:pic>
      <p:pic>
        <p:nvPicPr>
          <p:cNvPr id="8" name="Picture 7" descr="Diagram, engineering drawing&#10;&#10;Description automatically generated">
            <a:extLst>
              <a:ext uri="{FF2B5EF4-FFF2-40B4-BE49-F238E27FC236}">
                <a16:creationId xmlns:a16="http://schemas.microsoft.com/office/drawing/2014/main" id="{5F3FB88E-0A6C-4C18-B8F5-46CD6B9AA182}"/>
              </a:ext>
            </a:extLst>
          </p:cNvPr>
          <p:cNvPicPr>
            <a:picLocks noChangeAspect="1"/>
          </p:cNvPicPr>
          <p:nvPr/>
        </p:nvPicPr>
        <p:blipFill>
          <a:blip r:embed="rId4"/>
          <a:stretch>
            <a:fillRect/>
          </a:stretch>
        </p:blipFill>
        <p:spPr>
          <a:xfrm>
            <a:off x="4758118" y="4127500"/>
            <a:ext cx="2463902" cy="1715359"/>
          </a:xfrm>
          <a:prstGeom prst="rect">
            <a:avLst/>
          </a:prstGeom>
          <a:ln>
            <a:noFill/>
          </a:ln>
          <a:effectLst>
            <a:outerShdw blurRad="292100" dist="139700" dir="2700000" algn="tl" rotWithShape="0">
              <a:srgbClr val="333333">
                <a:alpha val="65000"/>
              </a:srgbClr>
            </a:outerShdw>
          </a:effectLst>
        </p:spPr>
      </p:pic>
      <p:pic>
        <p:nvPicPr>
          <p:cNvPr id="18" name="Picture 17" descr="Diagram, engineering drawing&#10;&#10;Description automatically generated">
            <a:extLst>
              <a:ext uri="{FF2B5EF4-FFF2-40B4-BE49-F238E27FC236}">
                <a16:creationId xmlns:a16="http://schemas.microsoft.com/office/drawing/2014/main" id="{C2311318-5367-490F-B9B3-E778DC7CF855}"/>
              </a:ext>
            </a:extLst>
          </p:cNvPr>
          <p:cNvPicPr>
            <a:picLocks noChangeAspect="1"/>
          </p:cNvPicPr>
          <p:nvPr/>
        </p:nvPicPr>
        <p:blipFill>
          <a:blip r:embed="rId5"/>
          <a:stretch>
            <a:fillRect/>
          </a:stretch>
        </p:blipFill>
        <p:spPr>
          <a:xfrm>
            <a:off x="786867" y="4084437"/>
            <a:ext cx="2539994" cy="179039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EE62BDAF-0CD7-3742-B89B-19105A27E8C6}"/>
              </a:ext>
            </a:extLst>
          </p:cNvPr>
          <p:cNvPicPr>
            <a:picLocks noChangeAspect="1"/>
          </p:cNvPicPr>
          <p:nvPr/>
        </p:nvPicPr>
        <p:blipFill>
          <a:blip r:embed="rId6"/>
          <a:stretch>
            <a:fillRect/>
          </a:stretch>
        </p:blipFill>
        <p:spPr>
          <a:xfrm>
            <a:off x="8511433" y="0"/>
            <a:ext cx="3680567" cy="2716258"/>
          </a:xfrm>
          <a:prstGeom prst="rect">
            <a:avLst/>
          </a:prstGeom>
        </p:spPr>
      </p:pic>
    </p:spTree>
    <p:extLst>
      <p:ext uri="{BB962C8B-B14F-4D97-AF65-F5344CB8AC3E}">
        <p14:creationId xmlns:p14="http://schemas.microsoft.com/office/powerpoint/2010/main" val="313420720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73557" y="1688008"/>
            <a:ext cx="6911261" cy="4879769"/>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35427" y="1209175"/>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dirty="0">
                <a:solidFill>
                  <a:srgbClr val="7030A0"/>
                </a:solidFill>
              </a:rPr>
              <a:t>القوة مش بالضرب </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القوّة مش بالضرب">
            <a:hlinkClick r:id="" action="ppaction://media"/>
            <a:extLst>
              <a:ext uri="{FF2B5EF4-FFF2-40B4-BE49-F238E27FC236}">
                <a16:creationId xmlns:a16="http://schemas.microsoft.com/office/drawing/2014/main" id="{56E3BE6C-F16C-4528-AA5A-7FBCB9F63D9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78818" y="632604"/>
            <a:ext cx="709548" cy="709548"/>
          </a:xfrm>
          <a:prstGeom prst="rect">
            <a:avLst/>
          </a:prstGeom>
        </p:spPr>
      </p:pic>
    </p:spTree>
    <p:extLst>
      <p:ext uri="{BB962C8B-B14F-4D97-AF65-F5344CB8AC3E}">
        <p14:creationId xmlns:p14="http://schemas.microsoft.com/office/powerpoint/2010/main" val="3186721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2085308" y="664174"/>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أشغال يدويّة</a:t>
            </a:r>
          </a:p>
        </p:txBody>
      </p:sp>
      <p:pic>
        <p:nvPicPr>
          <p:cNvPr id="4" name="Picture 3" descr="A picture containing text, skirt&#10;&#10;Description automatically generated">
            <a:extLst>
              <a:ext uri="{FF2B5EF4-FFF2-40B4-BE49-F238E27FC236}">
                <a16:creationId xmlns:a16="http://schemas.microsoft.com/office/drawing/2014/main" id="{406BB3C2-5852-4729-A9C6-344906D3A2DE}"/>
              </a:ext>
            </a:extLst>
          </p:cNvPr>
          <p:cNvPicPr>
            <a:picLocks noChangeAspect="1"/>
          </p:cNvPicPr>
          <p:nvPr/>
        </p:nvPicPr>
        <p:blipFill>
          <a:blip r:embed="rId3"/>
          <a:stretch>
            <a:fillRect/>
          </a:stretch>
        </p:blipFill>
        <p:spPr>
          <a:xfrm>
            <a:off x="1870995" y="2648678"/>
            <a:ext cx="7282731" cy="3596410"/>
          </a:xfrm>
          <a:prstGeom prst="rect">
            <a:avLst/>
          </a:prstGeom>
        </p:spPr>
      </p:pic>
      <p:pic>
        <p:nvPicPr>
          <p:cNvPr id="2" name="Picture 1">
            <a:extLst>
              <a:ext uri="{FF2B5EF4-FFF2-40B4-BE49-F238E27FC236}">
                <a16:creationId xmlns:a16="http://schemas.microsoft.com/office/drawing/2014/main" id="{6A0CC324-2ABB-351B-BB1D-9FE079DDFC5F}"/>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1439522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B60424D-12EF-1514-6DC6-646023BD6F4F}"/>
              </a:ext>
            </a:extLst>
          </p:cNvPr>
          <p:cNvSpPr/>
          <p:nvPr/>
        </p:nvSpPr>
        <p:spPr>
          <a:xfrm>
            <a:off x="21649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C9C08E00-9CBA-577A-95EF-9B413E3AA7DD}"/>
              </a:ext>
            </a:extLst>
          </p:cNvPr>
          <p:cNvSpPr/>
          <p:nvPr/>
        </p:nvSpPr>
        <p:spPr>
          <a:xfrm>
            <a:off x="12835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131AF76D-AA4D-AFA1-2017-BC4E3F61F524}"/>
              </a:ext>
            </a:extLst>
          </p:cNvPr>
          <p:cNvCxnSpPr/>
          <p:nvPr/>
        </p:nvCxnSpPr>
        <p:spPr>
          <a:xfrm flipH="1">
            <a:off x="3389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5218D63D-D9B4-C119-E971-256376406E0F}"/>
              </a:ext>
            </a:extLst>
          </p:cNvPr>
          <p:cNvCxnSpPr>
            <a:cxnSpLocks/>
          </p:cNvCxnSpPr>
          <p:nvPr/>
        </p:nvCxnSpPr>
        <p:spPr>
          <a:xfrm flipH="1">
            <a:off x="3389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1494D13-AE63-B783-8363-D84F42E5A8D5}"/>
              </a:ext>
            </a:extLst>
          </p:cNvPr>
          <p:cNvCxnSpPr>
            <a:cxnSpLocks/>
          </p:cNvCxnSpPr>
          <p:nvPr/>
        </p:nvCxnSpPr>
        <p:spPr>
          <a:xfrm>
            <a:off x="3429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316E958-9DDA-5177-79DE-2E1D7E6AB82D}"/>
              </a:ext>
            </a:extLst>
          </p:cNvPr>
          <p:cNvCxnSpPr>
            <a:cxnSpLocks/>
          </p:cNvCxnSpPr>
          <p:nvPr/>
        </p:nvCxnSpPr>
        <p:spPr>
          <a:xfrm flipH="1" flipV="1">
            <a:off x="3389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18FC9AD-E2D3-3D3B-F80B-F819B3E7421C}"/>
              </a:ext>
            </a:extLst>
          </p:cNvPr>
          <p:cNvCxnSpPr>
            <a:cxnSpLocks/>
          </p:cNvCxnSpPr>
          <p:nvPr/>
        </p:nvCxnSpPr>
        <p:spPr>
          <a:xfrm flipH="1">
            <a:off x="51805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1453C15-2755-095C-D6A3-1BCE8F668D41}"/>
              </a:ext>
            </a:extLst>
          </p:cNvPr>
          <p:cNvCxnSpPr>
            <a:cxnSpLocks/>
          </p:cNvCxnSpPr>
          <p:nvPr/>
        </p:nvCxnSpPr>
        <p:spPr>
          <a:xfrm>
            <a:off x="117967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84B9F6D3-C57B-D60D-6D8D-AEEC8D3CFDD9}"/>
              </a:ext>
            </a:extLst>
          </p:cNvPr>
          <p:cNvPicPr>
            <a:picLocks noChangeAspect="1"/>
          </p:cNvPicPr>
          <p:nvPr/>
        </p:nvPicPr>
        <p:blipFill rotWithShape="1">
          <a:blip r:embed="rId2"/>
          <a:srcRect l="20364" t="27388" r="24280" b="30630"/>
          <a:stretch/>
        </p:blipFill>
        <p:spPr>
          <a:xfrm>
            <a:off x="64011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82081" y="930896"/>
            <a:ext cx="9159203" cy="4566378"/>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يمكن.. يمكن تفتكر القوه انك تضرب رفقاتك</a:t>
            </a:r>
          </a:p>
          <a:p>
            <a:pPr algn="ctr" rtl="1">
              <a:lnSpc>
                <a:spcPct val="150000"/>
              </a:lnSpc>
            </a:pPr>
            <a:r>
              <a:rPr lang="ar-LB" sz="5000" b="1" i="0" dirty="0">
                <a:solidFill>
                  <a:srgbClr val="273582"/>
                </a:solidFill>
                <a:effectLst/>
                <a:latin typeface="Tahoma" panose="020B0604030504040204" pitchFamily="34" charset="0"/>
              </a:rPr>
              <a:t>ولما يصير شي مشكل تخوفن بعضلاتك</a:t>
            </a:r>
          </a:p>
          <a:p>
            <a:pPr algn="ctr" rtl="1">
              <a:lnSpc>
                <a:spcPct val="150000"/>
              </a:lnSpc>
            </a:pPr>
            <a:r>
              <a:rPr lang="ar-LB" sz="5000" b="1" i="0" dirty="0">
                <a:solidFill>
                  <a:srgbClr val="273582"/>
                </a:solidFill>
                <a:effectLst/>
                <a:latin typeface="Tahoma" panose="020B0604030504040204" pitchFamily="34" charset="0"/>
              </a:rPr>
              <a:t>او تلعب كاراتيه وتخيلنا بحركاتك</a:t>
            </a:r>
          </a:p>
          <a:p>
            <a:pPr algn="ctr" rtl="1">
              <a:lnSpc>
                <a:spcPct val="150000"/>
              </a:lnSpc>
            </a:pPr>
            <a:r>
              <a:rPr lang="ar-LB" sz="5000" b="1" i="0" dirty="0">
                <a:solidFill>
                  <a:srgbClr val="273582"/>
                </a:solidFill>
                <a:effectLst/>
                <a:latin typeface="Tahoma" panose="020B0604030504040204" pitchFamily="34" charset="0"/>
              </a:rPr>
              <a:t>الحقيقه مش هيك يا شاطر عيد حساباتك </a:t>
            </a:r>
          </a:p>
        </p:txBody>
      </p:sp>
    </p:spTree>
    <p:extLst>
      <p:ext uri="{BB962C8B-B14F-4D97-AF65-F5344CB8AC3E}">
        <p14:creationId xmlns:p14="http://schemas.microsoft.com/office/powerpoint/2010/main" val="754084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261769" y="716887"/>
            <a:ext cx="9848692" cy="4921475"/>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القوة مش بالضرب  القوة بالمحبه</a:t>
            </a:r>
          </a:p>
          <a:p>
            <a:pPr algn="ctr" rtl="1">
              <a:lnSpc>
                <a:spcPct val="150000"/>
              </a:lnSpc>
            </a:pPr>
            <a:r>
              <a:rPr lang="ar-LB" sz="5400" b="1" i="0" dirty="0">
                <a:solidFill>
                  <a:srgbClr val="273582"/>
                </a:solidFill>
                <a:effectLst/>
                <a:latin typeface="Tahoma" panose="020B0604030504040204" pitchFamily="34" charset="0"/>
              </a:rPr>
              <a:t>مش بالصوت العالي  باللطف و بالمودة</a:t>
            </a:r>
          </a:p>
          <a:p>
            <a:pPr algn="ctr" rtl="1">
              <a:lnSpc>
                <a:spcPct val="150000"/>
              </a:lnSpc>
            </a:pPr>
            <a:r>
              <a:rPr lang="ar-LB" sz="5400" b="1" i="0" dirty="0">
                <a:solidFill>
                  <a:srgbClr val="273582"/>
                </a:solidFill>
                <a:effectLst/>
                <a:latin typeface="Tahoma" panose="020B0604030504040204" pitchFamily="34" charset="0"/>
              </a:rPr>
              <a:t>لما بسامح عدوي  بوصل لأعلى قمة</a:t>
            </a:r>
          </a:p>
          <a:p>
            <a:pPr algn="ctr" rtl="1">
              <a:lnSpc>
                <a:spcPct val="150000"/>
              </a:lnSpc>
            </a:pPr>
            <a:r>
              <a:rPr lang="ar-LB" sz="5400" b="1" i="0" dirty="0">
                <a:solidFill>
                  <a:srgbClr val="273582"/>
                </a:solidFill>
                <a:effectLst/>
                <a:latin typeface="Tahoma" panose="020B0604030504040204" pitchFamily="34" charset="0"/>
              </a:rPr>
              <a:t>أبداً ما بكون ضعيف  بالعكس هيدي القوة</a:t>
            </a:r>
            <a:r>
              <a:rPr lang="en-US" sz="5400" i="0" dirty="0">
                <a:solidFill>
                  <a:srgbClr val="273582"/>
                </a:solidFill>
                <a:effectLst/>
                <a:latin typeface="Tahoma" panose="020B0604030504040204" pitchFamily="34" charset="0"/>
              </a:rPr>
              <a:t>(</a:t>
            </a:r>
            <a:r>
              <a:rPr lang="en-US" sz="5400" b="0"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8948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37322" y="318645"/>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98038" y="877621"/>
            <a:ext cx="9159203" cy="4566378"/>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لازم.. انا لازم دايما صلي  تحب حتى عدوي</a:t>
            </a:r>
          </a:p>
          <a:p>
            <a:pPr algn="ctr" rtl="1">
              <a:lnSpc>
                <a:spcPct val="150000"/>
              </a:lnSpc>
            </a:pPr>
            <a:r>
              <a:rPr lang="ar-LB" sz="5000" b="1" i="0" dirty="0">
                <a:solidFill>
                  <a:srgbClr val="273582"/>
                </a:solidFill>
                <a:effectLst/>
                <a:latin typeface="Tahoma" panose="020B0604030504040204" pitchFamily="34" charset="0"/>
              </a:rPr>
              <a:t>متل ما يسوع حبني وغفرلي كل ذنوبي</a:t>
            </a:r>
          </a:p>
          <a:p>
            <a:pPr algn="ctr" rtl="1">
              <a:lnSpc>
                <a:spcPct val="150000"/>
              </a:lnSpc>
            </a:pPr>
            <a:r>
              <a:rPr lang="ar-LB" sz="5000" b="1" i="0" dirty="0">
                <a:solidFill>
                  <a:srgbClr val="273582"/>
                </a:solidFill>
                <a:effectLst/>
                <a:latin typeface="Tahoma" panose="020B0604030504040204" pitchFamily="34" charset="0"/>
              </a:rPr>
              <a:t>سامح كل الأذيوني وامشي عطريقه</a:t>
            </a:r>
          </a:p>
          <a:p>
            <a:pPr algn="ctr" rtl="1">
              <a:lnSpc>
                <a:spcPct val="150000"/>
              </a:lnSpc>
            </a:pPr>
            <a:r>
              <a:rPr lang="ar-LB" sz="5000" b="1" i="0" dirty="0">
                <a:solidFill>
                  <a:srgbClr val="273582"/>
                </a:solidFill>
                <a:effectLst/>
                <a:latin typeface="Tahoma" panose="020B0604030504040204" pitchFamily="34" charset="0"/>
              </a:rPr>
              <a:t>انا متله بدي كون وديع ومليان محبة</a:t>
            </a:r>
          </a:p>
        </p:txBody>
      </p:sp>
    </p:spTree>
    <p:extLst>
      <p:ext uri="{BB962C8B-B14F-4D97-AF65-F5344CB8AC3E}">
        <p14:creationId xmlns:p14="http://schemas.microsoft.com/office/powerpoint/2010/main" val="4100271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261769" y="716887"/>
            <a:ext cx="9848692" cy="4921475"/>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القوة مش بالضرب  القوة بالمحبه</a:t>
            </a:r>
          </a:p>
          <a:p>
            <a:pPr algn="ctr" rtl="1">
              <a:lnSpc>
                <a:spcPct val="150000"/>
              </a:lnSpc>
            </a:pPr>
            <a:r>
              <a:rPr lang="ar-LB" sz="5400" b="1" i="0" dirty="0">
                <a:solidFill>
                  <a:srgbClr val="273582"/>
                </a:solidFill>
                <a:effectLst/>
                <a:latin typeface="Tahoma" panose="020B0604030504040204" pitchFamily="34" charset="0"/>
              </a:rPr>
              <a:t>مش بالصوت العالي  باللطف و بالمودة</a:t>
            </a:r>
          </a:p>
          <a:p>
            <a:pPr algn="ctr" rtl="1">
              <a:lnSpc>
                <a:spcPct val="150000"/>
              </a:lnSpc>
            </a:pPr>
            <a:r>
              <a:rPr lang="ar-LB" sz="5400" b="1" i="0" dirty="0">
                <a:solidFill>
                  <a:srgbClr val="273582"/>
                </a:solidFill>
                <a:effectLst/>
                <a:latin typeface="Tahoma" panose="020B0604030504040204" pitchFamily="34" charset="0"/>
              </a:rPr>
              <a:t>لما بسامح عدوي  بوصل لأعلى قمة</a:t>
            </a:r>
          </a:p>
          <a:p>
            <a:pPr algn="ctr" rtl="1">
              <a:lnSpc>
                <a:spcPct val="150000"/>
              </a:lnSpc>
            </a:pPr>
            <a:r>
              <a:rPr lang="ar-LB" sz="5400" b="1" i="0" dirty="0">
                <a:solidFill>
                  <a:srgbClr val="273582"/>
                </a:solidFill>
                <a:effectLst/>
                <a:latin typeface="Tahoma" panose="020B0604030504040204" pitchFamily="34" charset="0"/>
              </a:rPr>
              <a:t>أبداً ما بكون ضعيف  بالعكس هيدي القوة</a:t>
            </a:r>
            <a:r>
              <a:rPr lang="en-US" sz="5400" i="0" dirty="0">
                <a:solidFill>
                  <a:srgbClr val="273582"/>
                </a:solidFill>
                <a:effectLst/>
                <a:latin typeface="Tahoma" panose="020B0604030504040204" pitchFamily="34" charset="0"/>
              </a:rPr>
              <a:t>(</a:t>
            </a:r>
            <a:r>
              <a:rPr lang="en-US" sz="5400" b="0"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5469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60921" y="1366224"/>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endParaRPr lang="en-US" sz="6600" b="1" dirty="0">
              <a:ln/>
              <a:solidFill>
                <a:srgbClr val="00B050"/>
              </a:solidFill>
              <a:latin typeface="Tahoma" panose="020B0604030504040204" pitchFamily="34" charset="0"/>
              <a:ea typeface="Tahoma" panose="020B0604030504040204" pitchFamily="34" charset="0"/>
            </a:endParaRPr>
          </a:p>
          <a:p>
            <a:pPr algn="ctr"/>
            <a:r>
              <a:rPr lang="ar-LB" sz="6600" dirty="0">
                <a:solidFill>
                  <a:srgbClr val="7030A0"/>
                </a:solidFill>
              </a:rPr>
              <a:t>دانيال دانيال</a:t>
            </a:r>
            <a:endParaRPr lang="ar-SA"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_دانيال">
            <a:hlinkClick r:id="" action="ppaction://media"/>
            <a:extLst>
              <a:ext uri="{FF2B5EF4-FFF2-40B4-BE49-F238E27FC236}">
                <a16:creationId xmlns:a16="http://schemas.microsoft.com/office/drawing/2014/main" id="{38E28DF9-A3E9-41A9-B297-671A2981E25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57592" y="701675"/>
            <a:ext cx="609600" cy="609600"/>
          </a:xfrm>
          <a:prstGeom prst="rect">
            <a:avLst/>
          </a:prstGeom>
        </p:spPr>
      </p:pic>
    </p:spTree>
    <p:extLst>
      <p:ext uri="{BB962C8B-B14F-4D97-AF65-F5344CB8AC3E}">
        <p14:creationId xmlns:p14="http://schemas.microsoft.com/office/powerpoint/2010/main" val="9487458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TotalTime>
  <Words>2255</Words>
  <Application>Microsoft Macintosh PowerPoint</Application>
  <PresentationFormat>Widescreen</PresentationFormat>
  <Paragraphs>290</Paragraphs>
  <Slides>41</Slides>
  <Notes>19</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211</cp:revision>
  <dcterms:created xsi:type="dcterms:W3CDTF">2020-02-20T11:27:55Z</dcterms:created>
  <dcterms:modified xsi:type="dcterms:W3CDTF">2022-07-15T09:56:49Z</dcterms:modified>
</cp:coreProperties>
</file>